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2" r:id="rId4"/>
    <p:sldId id="258" r:id="rId5"/>
    <p:sldId id="265" r:id="rId6"/>
    <p:sldId id="266" r:id="rId7"/>
    <p:sldId id="264" r:id="rId8"/>
    <p:sldId id="261" r:id="rId9"/>
    <p:sldId id="269" r:id="rId10"/>
    <p:sldId id="270" r:id="rId11"/>
    <p:sldId id="273" r:id="rId12"/>
    <p:sldId id="259" r:id="rId13"/>
    <p:sldId id="27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8734"/>
    <a:srgbClr val="599138"/>
    <a:srgbClr val="6CB344"/>
    <a:srgbClr val="6CA900"/>
    <a:srgbClr val="211E5E"/>
    <a:srgbClr val="F58200"/>
    <a:srgbClr val="00005E"/>
    <a:srgbClr val="211E00"/>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0206"/>
  </p:normalViewPr>
  <p:slideViewPr>
    <p:cSldViewPr snapToGrid="0" snapToObjects="1">
      <p:cViewPr>
        <p:scale>
          <a:sx n="96" d="100"/>
          <a:sy n="96" d="100"/>
        </p:scale>
        <p:origin x="1544"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8C108-28DE-F643-B014-9FE1F9D07928}" type="doc">
      <dgm:prSet loTypeId="urn:microsoft.com/office/officeart/2009/layout/CircleArrowProcess" loCatId="" qsTypeId="urn:microsoft.com/office/officeart/2005/8/quickstyle/simple4" qsCatId="simple" csTypeId="urn:microsoft.com/office/officeart/2005/8/colors/accent6_2" csCatId="accent6" phldr="1"/>
      <dgm:spPr/>
      <dgm:t>
        <a:bodyPr/>
        <a:lstStyle/>
        <a:p>
          <a:endParaRPr lang="en-US"/>
        </a:p>
      </dgm:t>
    </dgm:pt>
    <dgm:pt modelId="{D671D36B-EE75-6740-8466-004A73C9E69C}">
      <dgm:prSet phldrT="[Text]"/>
      <dgm:spPr/>
      <dgm:t>
        <a:bodyPr/>
        <a:lstStyle/>
        <a:p>
          <a:r>
            <a:rPr lang="en-US" dirty="0"/>
            <a:t>Physical</a:t>
          </a:r>
        </a:p>
      </dgm:t>
    </dgm:pt>
    <dgm:pt modelId="{EE3C80FA-0EF9-0C4E-93F3-A9E9BD1724A1}" type="parTrans" cxnId="{E9E9D9E1-52A2-AB4B-8683-19FFD18756BD}">
      <dgm:prSet/>
      <dgm:spPr/>
      <dgm:t>
        <a:bodyPr/>
        <a:lstStyle/>
        <a:p>
          <a:endParaRPr lang="en-US"/>
        </a:p>
      </dgm:t>
    </dgm:pt>
    <dgm:pt modelId="{9F4DC969-C316-0F47-B162-858CC4BEBB58}" type="sibTrans" cxnId="{E9E9D9E1-52A2-AB4B-8683-19FFD18756BD}">
      <dgm:prSet/>
      <dgm:spPr/>
      <dgm:t>
        <a:bodyPr/>
        <a:lstStyle/>
        <a:p>
          <a:endParaRPr lang="en-US"/>
        </a:p>
      </dgm:t>
    </dgm:pt>
    <dgm:pt modelId="{C0942001-DC86-5845-872C-8838D44188C2}">
      <dgm:prSet phldrT="[Text]"/>
      <dgm:spPr/>
      <dgm:t>
        <a:bodyPr/>
        <a:lstStyle/>
        <a:p>
          <a:r>
            <a:rPr lang="en-US" dirty="0"/>
            <a:t>Mental/emotional</a:t>
          </a:r>
        </a:p>
      </dgm:t>
    </dgm:pt>
    <dgm:pt modelId="{1F5854B6-F7B4-204C-BF7C-8C05DE285E38}" type="parTrans" cxnId="{5AEF414F-F8E5-5A49-B095-62E1A14E413D}">
      <dgm:prSet/>
      <dgm:spPr/>
      <dgm:t>
        <a:bodyPr/>
        <a:lstStyle/>
        <a:p>
          <a:endParaRPr lang="en-US"/>
        </a:p>
      </dgm:t>
    </dgm:pt>
    <dgm:pt modelId="{880C14CB-1D81-1544-9C68-734DD7AFC681}" type="sibTrans" cxnId="{5AEF414F-F8E5-5A49-B095-62E1A14E413D}">
      <dgm:prSet/>
      <dgm:spPr/>
      <dgm:t>
        <a:bodyPr/>
        <a:lstStyle/>
        <a:p>
          <a:endParaRPr lang="en-US"/>
        </a:p>
      </dgm:t>
    </dgm:pt>
    <dgm:pt modelId="{E9734747-3EB8-3C49-BD04-3FA52C3B10A3}">
      <dgm:prSet phldrT="[Text]"/>
      <dgm:spPr/>
      <dgm:t>
        <a:bodyPr/>
        <a:lstStyle/>
        <a:p>
          <a:r>
            <a:rPr lang="en-US" dirty="0"/>
            <a:t>Energetic/spiritual</a:t>
          </a:r>
        </a:p>
      </dgm:t>
    </dgm:pt>
    <dgm:pt modelId="{F0D7B682-DD3E-0F48-867C-4F30641F7F14}" type="parTrans" cxnId="{A52EDC47-BF30-5A48-B5F6-1F5A59921172}">
      <dgm:prSet/>
      <dgm:spPr/>
      <dgm:t>
        <a:bodyPr/>
        <a:lstStyle/>
        <a:p>
          <a:endParaRPr lang="en-US"/>
        </a:p>
      </dgm:t>
    </dgm:pt>
    <dgm:pt modelId="{1B9DFA9E-0841-AD42-97AD-A9478F6687F5}" type="sibTrans" cxnId="{A52EDC47-BF30-5A48-B5F6-1F5A59921172}">
      <dgm:prSet/>
      <dgm:spPr/>
      <dgm:t>
        <a:bodyPr/>
        <a:lstStyle/>
        <a:p>
          <a:endParaRPr lang="en-US"/>
        </a:p>
      </dgm:t>
    </dgm:pt>
    <dgm:pt modelId="{6DA8C7D5-55EA-B546-8436-FC5DDC7C59A7}" type="pres">
      <dgm:prSet presAssocID="{44B8C108-28DE-F643-B014-9FE1F9D07928}" presName="Name0" presStyleCnt="0">
        <dgm:presLayoutVars>
          <dgm:chMax val="7"/>
          <dgm:chPref val="7"/>
          <dgm:dir/>
          <dgm:animLvl val="lvl"/>
        </dgm:presLayoutVars>
      </dgm:prSet>
      <dgm:spPr/>
    </dgm:pt>
    <dgm:pt modelId="{92E844DD-89D4-814B-AC9D-AAE3EC249F4E}" type="pres">
      <dgm:prSet presAssocID="{D671D36B-EE75-6740-8466-004A73C9E69C}" presName="Accent1" presStyleCnt="0"/>
      <dgm:spPr/>
    </dgm:pt>
    <dgm:pt modelId="{D82E1FF5-2E92-5443-9A2C-69A2B4E2772C}" type="pres">
      <dgm:prSet presAssocID="{D671D36B-EE75-6740-8466-004A73C9E69C}" presName="Accent" presStyleLbl="node1" presStyleIdx="0" presStyleCnt="3"/>
      <dgm:spPr/>
    </dgm:pt>
    <dgm:pt modelId="{EE736814-ABD2-1643-93C9-B069D7D4348C}" type="pres">
      <dgm:prSet presAssocID="{D671D36B-EE75-6740-8466-004A73C9E69C}" presName="Parent1" presStyleLbl="revTx" presStyleIdx="0" presStyleCnt="3">
        <dgm:presLayoutVars>
          <dgm:chMax val="1"/>
          <dgm:chPref val="1"/>
          <dgm:bulletEnabled val="1"/>
        </dgm:presLayoutVars>
      </dgm:prSet>
      <dgm:spPr/>
    </dgm:pt>
    <dgm:pt modelId="{720E4109-498D-4A42-BF05-7E2BF7BC28D2}" type="pres">
      <dgm:prSet presAssocID="{C0942001-DC86-5845-872C-8838D44188C2}" presName="Accent2" presStyleCnt="0"/>
      <dgm:spPr/>
    </dgm:pt>
    <dgm:pt modelId="{3A14FE4C-5CBD-7847-B245-2E087063311F}" type="pres">
      <dgm:prSet presAssocID="{C0942001-DC86-5845-872C-8838D44188C2}" presName="Accent" presStyleLbl="node1" presStyleIdx="1" presStyleCnt="3"/>
      <dgm:spPr/>
    </dgm:pt>
    <dgm:pt modelId="{F5BD429D-DBD1-FF4C-B1EA-CE029573E3EA}" type="pres">
      <dgm:prSet presAssocID="{C0942001-DC86-5845-872C-8838D44188C2}" presName="Parent2" presStyleLbl="revTx" presStyleIdx="1" presStyleCnt="3">
        <dgm:presLayoutVars>
          <dgm:chMax val="1"/>
          <dgm:chPref val="1"/>
          <dgm:bulletEnabled val="1"/>
        </dgm:presLayoutVars>
      </dgm:prSet>
      <dgm:spPr/>
    </dgm:pt>
    <dgm:pt modelId="{8D546159-A53C-9E4B-B034-AB9230CE26B2}" type="pres">
      <dgm:prSet presAssocID="{E9734747-3EB8-3C49-BD04-3FA52C3B10A3}" presName="Accent3" presStyleCnt="0"/>
      <dgm:spPr/>
    </dgm:pt>
    <dgm:pt modelId="{2B683A02-8CA5-BE48-AE3F-1372ED8E78FE}" type="pres">
      <dgm:prSet presAssocID="{E9734747-3EB8-3C49-BD04-3FA52C3B10A3}" presName="Accent" presStyleLbl="node1" presStyleIdx="2" presStyleCnt="3"/>
      <dgm:spPr/>
    </dgm:pt>
    <dgm:pt modelId="{FF8F4D7A-CE8D-1047-BA25-AA0502595134}" type="pres">
      <dgm:prSet presAssocID="{E9734747-3EB8-3C49-BD04-3FA52C3B10A3}" presName="Parent3" presStyleLbl="revTx" presStyleIdx="2" presStyleCnt="3">
        <dgm:presLayoutVars>
          <dgm:chMax val="1"/>
          <dgm:chPref val="1"/>
          <dgm:bulletEnabled val="1"/>
        </dgm:presLayoutVars>
      </dgm:prSet>
      <dgm:spPr/>
    </dgm:pt>
  </dgm:ptLst>
  <dgm:cxnLst>
    <dgm:cxn modelId="{9879062B-49E0-4F42-9327-01242800C81E}" type="presOf" srcId="{C0942001-DC86-5845-872C-8838D44188C2}" destId="{F5BD429D-DBD1-FF4C-B1EA-CE029573E3EA}" srcOrd="0" destOrd="0" presId="urn:microsoft.com/office/officeart/2009/layout/CircleArrowProcess"/>
    <dgm:cxn modelId="{A52EDC47-BF30-5A48-B5F6-1F5A59921172}" srcId="{44B8C108-28DE-F643-B014-9FE1F9D07928}" destId="{E9734747-3EB8-3C49-BD04-3FA52C3B10A3}" srcOrd="2" destOrd="0" parTransId="{F0D7B682-DD3E-0F48-867C-4F30641F7F14}" sibTransId="{1B9DFA9E-0841-AD42-97AD-A9478F6687F5}"/>
    <dgm:cxn modelId="{5AEF414F-F8E5-5A49-B095-62E1A14E413D}" srcId="{44B8C108-28DE-F643-B014-9FE1F9D07928}" destId="{C0942001-DC86-5845-872C-8838D44188C2}" srcOrd="1" destOrd="0" parTransId="{1F5854B6-F7B4-204C-BF7C-8C05DE285E38}" sibTransId="{880C14CB-1D81-1544-9C68-734DD7AFC681}"/>
    <dgm:cxn modelId="{BE2C98AF-43EE-B847-B665-E7D6934B5DCD}" type="presOf" srcId="{44B8C108-28DE-F643-B014-9FE1F9D07928}" destId="{6DA8C7D5-55EA-B546-8436-FC5DDC7C59A7}" srcOrd="0" destOrd="0" presId="urn:microsoft.com/office/officeart/2009/layout/CircleArrowProcess"/>
    <dgm:cxn modelId="{4F38B1BD-C85D-8F43-8AE7-EC12604C58F3}" type="presOf" srcId="{E9734747-3EB8-3C49-BD04-3FA52C3B10A3}" destId="{FF8F4D7A-CE8D-1047-BA25-AA0502595134}" srcOrd="0" destOrd="0" presId="urn:microsoft.com/office/officeart/2009/layout/CircleArrowProcess"/>
    <dgm:cxn modelId="{80D5F5DB-7F83-E54E-BBF1-3975EA97AC18}" type="presOf" srcId="{D671D36B-EE75-6740-8466-004A73C9E69C}" destId="{EE736814-ABD2-1643-93C9-B069D7D4348C}" srcOrd="0" destOrd="0" presId="urn:microsoft.com/office/officeart/2009/layout/CircleArrowProcess"/>
    <dgm:cxn modelId="{E9E9D9E1-52A2-AB4B-8683-19FFD18756BD}" srcId="{44B8C108-28DE-F643-B014-9FE1F9D07928}" destId="{D671D36B-EE75-6740-8466-004A73C9E69C}" srcOrd="0" destOrd="0" parTransId="{EE3C80FA-0EF9-0C4E-93F3-A9E9BD1724A1}" sibTransId="{9F4DC969-C316-0F47-B162-858CC4BEBB58}"/>
    <dgm:cxn modelId="{DF200371-7C53-3A43-A6B3-FE4347498911}" type="presParOf" srcId="{6DA8C7D5-55EA-B546-8436-FC5DDC7C59A7}" destId="{92E844DD-89D4-814B-AC9D-AAE3EC249F4E}" srcOrd="0" destOrd="0" presId="urn:microsoft.com/office/officeart/2009/layout/CircleArrowProcess"/>
    <dgm:cxn modelId="{0D7E918C-C2C1-9044-A1D0-8FC8491EE74D}" type="presParOf" srcId="{92E844DD-89D4-814B-AC9D-AAE3EC249F4E}" destId="{D82E1FF5-2E92-5443-9A2C-69A2B4E2772C}" srcOrd="0" destOrd="0" presId="urn:microsoft.com/office/officeart/2009/layout/CircleArrowProcess"/>
    <dgm:cxn modelId="{86A8B946-2067-5D48-8C9C-A8F28B41ADD8}" type="presParOf" srcId="{6DA8C7D5-55EA-B546-8436-FC5DDC7C59A7}" destId="{EE736814-ABD2-1643-93C9-B069D7D4348C}" srcOrd="1" destOrd="0" presId="urn:microsoft.com/office/officeart/2009/layout/CircleArrowProcess"/>
    <dgm:cxn modelId="{5951D9EB-2E4F-1C4F-8C52-82B466B74631}" type="presParOf" srcId="{6DA8C7D5-55EA-B546-8436-FC5DDC7C59A7}" destId="{720E4109-498D-4A42-BF05-7E2BF7BC28D2}" srcOrd="2" destOrd="0" presId="urn:microsoft.com/office/officeart/2009/layout/CircleArrowProcess"/>
    <dgm:cxn modelId="{11C7784B-3CE2-9F48-910C-6056848273B7}" type="presParOf" srcId="{720E4109-498D-4A42-BF05-7E2BF7BC28D2}" destId="{3A14FE4C-5CBD-7847-B245-2E087063311F}" srcOrd="0" destOrd="0" presId="urn:microsoft.com/office/officeart/2009/layout/CircleArrowProcess"/>
    <dgm:cxn modelId="{42296367-CF09-1241-816B-B982D4999A13}" type="presParOf" srcId="{6DA8C7D5-55EA-B546-8436-FC5DDC7C59A7}" destId="{F5BD429D-DBD1-FF4C-B1EA-CE029573E3EA}" srcOrd="3" destOrd="0" presId="urn:microsoft.com/office/officeart/2009/layout/CircleArrowProcess"/>
    <dgm:cxn modelId="{6494BC3B-E9A2-9F45-9CCA-4553CB149C6D}" type="presParOf" srcId="{6DA8C7D5-55EA-B546-8436-FC5DDC7C59A7}" destId="{8D546159-A53C-9E4B-B034-AB9230CE26B2}" srcOrd="4" destOrd="0" presId="urn:microsoft.com/office/officeart/2009/layout/CircleArrowProcess"/>
    <dgm:cxn modelId="{9A94246A-D2CA-8744-8579-51FF564F44B7}" type="presParOf" srcId="{8D546159-A53C-9E4B-B034-AB9230CE26B2}" destId="{2B683A02-8CA5-BE48-AE3F-1372ED8E78FE}" srcOrd="0" destOrd="0" presId="urn:microsoft.com/office/officeart/2009/layout/CircleArrowProcess"/>
    <dgm:cxn modelId="{6F4A835A-5115-FA41-B02B-534E644ADF5B}" type="presParOf" srcId="{6DA8C7D5-55EA-B546-8436-FC5DDC7C59A7}" destId="{FF8F4D7A-CE8D-1047-BA25-AA0502595134}"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E1FF5-2E92-5443-9A2C-69A2B4E2772C}">
      <dsp:nvSpPr>
        <dsp:cNvPr id="0" name=""/>
        <dsp:cNvSpPr/>
      </dsp:nvSpPr>
      <dsp:spPr>
        <a:xfrm>
          <a:off x="2641511" y="0"/>
          <a:ext cx="3089142" cy="3089612"/>
        </a:xfrm>
        <a:prstGeom prst="circularArrow">
          <a:avLst>
            <a:gd name="adj1" fmla="val 10980"/>
            <a:gd name="adj2" fmla="val 1142322"/>
            <a:gd name="adj3" fmla="val 4500000"/>
            <a:gd name="adj4" fmla="val 10800000"/>
            <a:gd name="adj5" fmla="val 125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736814-ABD2-1643-93C9-B069D7D4348C}">
      <dsp:nvSpPr>
        <dsp:cNvPr id="0" name=""/>
        <dsp:cNvSpPr/>
      </dsp:nvSpPr>
      <dsp:spPr>
        <a:xfrm>
          <a:off x="3324313" y="1115443"/>
          <a:ext cx="1716577" cy="858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Physical</a:t>
          </a:r>
        </a:p>
      </dsp:txBody>
      <dsp:txXfrm>
        <a:off x="3324313" y="1115443"/>
        <a:ext cx="1716577" cy="858083"/>
      </dsp:txXfrm>
    </dsp:sp>
    <dsp:sp modelId="{3A14FE4C-5CBD-7847-B245-2E087063311F}">
      <dsp:nvSpPr>
        <dsp:cNvPr id="0" name=""/>
        <dsp:cNvSpPr/>
      </dsp:nvSpPr>
      <dsp:spPr>
        <a:xfrm>
          <a:off x="1783513" y="1775211"/>
          <a:ext cx="3089142" cy="3089612"/>
        </a:xfrm>
        <a:prstGeom prst="leftCircularArrow">
          <a:avLst>
            <a:gd name="adj1" fmla="val 10980"/>
            <a:gd name="adj2" fmla="val 1142322"/>
            <a:gd name="adj3" fmla="val 6300000"/>
            <a:gd name="adj4" fmla="val 18900000"/>
            <a:gd name="adj5" fmla="val 125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BD429D-DBD1-FF4C-B1EA-CE029573E3EA}">
      <dsp:nvSpPr>
        <dsp:cNvPr id="0" name=""/>
        <dsp:cNvSpPr/>
      </dsp:nvSpPr>
      <dsp:spPr>
        <a:xfrm>
          <a:off x="2469796" y="2900924"/>
          <a:ext cx="1716577" cy="858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Mental/emotional</a:t>
          </a:r>
        </a:p>
      </dsp:txBody>
      <dsp:txXfrm>
        <a:off x="2469796" y="2900924"/>
        <a:ext cx="1716577" cy="858083"/>
      </dsp:txXfrm>
    </dsp:sp>
    <dsp:sp modelId="{2B683A02-8CA5-BE48-AE3F-1372ED8E78FE}">
      <dsp:nvSpPr>
        <dsp:cNvPr id="0" name=""/>
        <dsp:cNvSpPr/>
      </dsp:nvSpPr>
      <dsp:spPr>
        <a:xfrm>
          <a:off x="2861377" y="3762858"/>
          <a:ext cx="2654052" cy="2655115"/>
        </a:xfrm>
        <a:prstGeom prst="blockArc">
          <a:avLst>
            <a:gd name="adj1" fmla="val 13500000"/>
            <a:gd name="adj2" fmla="val 10800000"/>
            <a:gd name="adj3" fmla="val 1274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8F4D7A-CE8D-1047-BA25-AA0502595134}">
      <dsp:nvSpPr>
        <dsp:cNvPr id="0" name=""/>
        <dsp:cNvSpPr/>
      </dsp:nvSpPr>
      <dsp:spPr>
        <a:xfrm>
          <a:off x="3328374" y="4688971"/>
          <a:ext cx="1716577" cy="858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Energetic/spiritual</a:t>
          </a:r>
        </a:p>
      </dsp:txBody>
      <dsp:txXfrm>
        <a:off x="3328374" y="4688971"/>
        <a:ext cx="1716577" cy="85808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1B484-91A9-6C49-9734-26B0B2EAA83A}" type="datetimeFigureOut">
              <a:rPr lang="en-US" smtClean="0"/>
              <a:t>8/2/18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7520E-6D1E-A54B-A27B-09F7F606D7D8}" type="slidenum">
              <a:rPr lang="en-US" smtClean="0"/>
              <a:t>‹#›</a:t>
            </a:fld>
            <a:endParaRPr lang="en-US" dirty="0"/>
          </a:p>
        </p:txBody>
      </p:sp>
    </p:spTree>
    <p:extLst>
      <p:ext uri="{BB962C8B-B14F-4D97-AF65-F5344CB8AC3E}">
        <p14:creationId xmlns:p14="http://schemas.microsoft.com/office/powerpoint/2010/main" val="20616045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mr-IN" dirty="0"/>
              <a:t>’</a:t>
            </a:r>
            <a:r>
              <a:rPr lang="en-US" dirty="0" err="1"/>
              <a:t>ll</a:t>
            </a:r>
            <a:r>
              <a:rPr lang="en-US" dirty="0"/>
              <a:t> learn</a:t>
            </a:r>
            <a:r>
              <a:rPr lang="en-US" baseline="0" dirty="0"/>
              <a:t> why these diverse effects are possible</a:t>
            </a:r>
            <a:endParaRPr lang="en-US" dirty="0"/>
          </a:p>
          <a:p>
            <a:r>
              <a:rPr lang="en-US" dirty="0"/>
              <a:t>And</a:t>
            </a:r>
            <a:r>
              <a:rPr lang="en-US" baseline="0" dirty="0"/>
              <a:t> give r</a:t>
            </a:r>
            <a:r>
              <a:rPr lang="en-US" dirty="0"/>
              <a:t>eferences later in presentation</a:t>
            </a:r>
          </a:p>
        </p:txBody>
      </p:sp>
      <p:sp>
        <p:nvSpPr>
          <p:cNvPr id="4" name="Slide Number Placeholder 3"/>
          <p:cNvSpPr>
            <a:spLocks noGrp="1"/>
          </p:cNvSpPr>
          <p:nvPr>
            <p:ph type="sldNum" sz="quarter" idx="10"/>
          </p:nvPr>
        </p:nvSpPr>
        <p:spPr/>
        <p:txBody>
          <a:bodyPr/>
          <a:lstStyle/>
          <a:p>
            <a:fld id="{BD57520E-6D1E-A54B-A27B-09F7F606D7D8}" type="slidenum">
              <a:rPr lang="en-US" smtClean="0"/>
              <a:t>4</a:t>
            </a:fld>
            <a:endParaRPr lang="en-US" dirty="0"/>
          </a:p>
        </p:txBody>
      </p:sp>
    </p:spTree>
    <p:extLst>
      <p:ext uri="{BB962C8B-B14F-4D97-AF65-F5344CB8AC3E}">
        <p14:creationId xmlns:p14="http://schemas.microsoft.com/office/powerpoint/2010/main" val="130403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are already healthy can benefit from yoga therapy</a:t>
            </a:r>
            <a:r>
              <a:rPr lang="en-US" baseline="0" dirty="0"/>
              <a:t> techniques</a:t>
            </a:r>
          </a:p>
          <a:p>
            <a:r>
              <a:rPr lang="en-US" baseline="0" dirty="0"/>
              <a:t>But even those who cannot move at all can use its tools to change their relationship to themselves and to suffering</a:t>
            </a:r>
            <a:endParaRPr lang="en-US" dirty="0"/>
          </a:p>
        </p:txBody>
      </p:sp>
      <p:sp>
        <p:nvSpPr>
          <p:cNvPr id="4" name="Slide Number Placeholder 3"/>
          <p:cNvSpPr>
            <a:spLocks noGrp="1"/>
          </p:cNvSpPr>
          <p:nvPr>
            <p:ph type="sldNum" sz="quarter" idx="10"/>
          </p:nvPr>
        </p:nvSpPr>
        <p:spPr/>
        <p:txBody>
          <a:bodyPr/>
          <a:lstStyle/>
          <a:p>
            <a:fld id="{BD57520E-6D1E-A54B-A27B-09F7F606D7D8}" type="slidenum">
              <a:rPr lang="en-US" smtClean="0"/>
              <a:t>5</a:t>
            </a:fld>
            <a:endParaRPr lang="en-US" dirty="0"/>
          </a:p>
        </p:txBody>
      </p:sp>
    </p:spTree>
    <p:extLst>
      <p:ext uri="{BB962C8B-B14F-4D97-AF65-F5344CB8AC3E}">
        <p14:creationId xmlns:p14="http://schemas.microsoft.com/office/powerpoint/2010/main" val="130403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 article in the </a:t>
            </a:r>
            <a:r>
              <a:rPr lang="en-US" i="1" dirty="0"/>
              <a:t>International Journal</a:t>
            </a:r>
            <a:r>
              <a:rPr lang="en-US" i="1" baseline="0" dirty="0"/>
              <a:t> of Yoga Therapy</a:t>
            </a:r>
            <a:endParaRPr lang="en-US" i="1" dirty="0"/>
          </a:p>
        </p:txBody>
      </p:sp>
      <p:sp>
        <p:nvSpPr>
          <p:cNvPr id="4" name="Slide Number Placeholder 3"/>
          <p:cNvSpPr>
            <a:spLocks noGrp="1"/>
          </p:cNvSpPr>
          <p:nvPr>
            <p:ph type="sldNum" sz="quarter" idx="10"/>
          </p:nvPr>
        </p:nvSpPr>
        <p:spPr/>
        <p:txBody>
          <a:bodyPr/>
          <a:lstStyle/>
          <a:p>
            <a:fld id="{BD57520E-6D1E-A54B-A27B-09F7F606D7D8}" type="slidenum">
              <a:rPr lang="en-US" smtClean="0"/>
              <a:t>6</a:t>
            </a:fld>
            <a:endParaRPr lang="en-US" dirty="0"/>
          </a:p>
        </p:txBody>
      </p:sp>
    </p:spTree>
    <p:extLst>
      <p:ext uri="{BB962C8B-B14F-4D97-AF65-F5344CB8AC3E}">
        <p14:creationId xmlns:p14="http://schemas.microsoft.com/office/powerpoint/2010/main" val="114291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is not better</a:t>
            </a:r>
            <a:r>
              <a:rPr lang="en-US" baseline="0" dirty="0"/>
              <a:t> than the other; they have different purposes</a:t>
            </a:r>
            <a:endParaRPr lang="en-US" dirty="0"/>
          </a:p>
        </p:txBody>
      </p:sp>
      <p:sp>
        <p:nvSpPr>
          <p:cNvPr id="4" name="Slide Number Placeholder 3"/>
          <p:cNvSpPr>
            <a:spLocks noGrp="1"/>
          </p:cNvSpPr>
          <p:nvPr>
            <p:ph type="sldNum" sz="quarter" idx="10"/>
          </p:nvPr>
        </p:nvSpPr>
        <p:spPr/>
        <p:txBody>
          <a:bodyPr/>
          <a:lstStyle/>
          <a:p>
            <a:fld id="{BD57520E-6D1E-A54B-A27B-09F7F606D7D8}" type="slidenum">
              <a:rPr lang="en-US" smtClean="0"/>
              <a:t>7</a:t>
            </a:fld>
            <a:endParaRPr lang="en-US" dirty="0"/>
          </a:p>
        </p:txBody>
      </p:sp>
    </p:spTree>
    <p:extLst>
      <p:ext uri="{BB962C8B-B14F-4D97-AF65-F5344CB8AC3E}">
        <p14:creationId xmlns:p14="http://schemas.microsoft.com/office/powerpoint/2010/main" val="130403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different focus requires different training</a:t>
            </a:r>
          </a:p>
          <a:p>
            <a:r>
              <a:rPr lang="en-US" dirty="0"/>
              <a:t>Note that many individuals in both categories have more hours of</a:t>
            </a:r>
            <a:r>
              <a:rPr lang="en-US" baseline="0" dirty="0"/>
              <a:t> training beyond the required minimums</a:t>
            </a:r>
          </a:p>
          <a:p>
            <a:r>
              <a:rPr lang="en-US" baseline="0" dirty="0"/>
              <a:t>And both RYT registry and C-IAYT credentialing require additional areas of study not shown here</a:t>
            </a:r>
            <a:endParaRPr lang="en-US" dirty="0"/>
          </a:p>
        </p:txBody>
      </p:sp>
      <p:sp>
        <p:nvSpPr>
          <p:cNvPr id="4" name="Slide Number Placeholder 3"/>
          <p:cNvSpPr>
            <a:spLocks noGrp="1"/>
          </p:cNvSpPr>
          <p:nvPr>
            <p:ph type="sldNum" sz="quarter" idx="10"/>
          </p:nvPr>
        </p:nvSpPr>
        <p:spPr/>
        <p:txBody>
          <a:bodyPr/>
          <a:lstStyle/>
          <a:p>
            <a:fld id="{BD57520E-6D1E-A54B-A27B-09F7F606D7D8}" type="slidenum">
              <a:rPr lang="en-US" smtClean="0"/>
              <a:t>8</a:t>
            </a:fld>
            <a:endParaRPr lang="en-US" dirty="0"/>
          </a:p>
        </p:txBody>
      </p:sp>
    </p:spTree>
    <p:extLst>
      <p:ext uri="{BB962C8B-B14F-4D97-AF65-F5344CB8AC3E}">
        <p14:creationId xmlns:p14="http://schemas.microsoft.com/office/powerpoint/2010/main" val="130403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520E-6D1E-A54B-A27B-09F7F606D7D8}" type="slidenum">
              <a:rPr lang="en-US" smtClean="0"/>
              <a:t>9</a:t>
            </a:fld>
            <a:endParaRPr lang="en-US" dirty="0"/>
          </a:p>
        </p:txBody>
      </p:sp>
    </p:spTree>
    <p:extLst>
      <p:ext uri="{BB962C8B-B14F-4D97-AF65-F5344CB8AC3E}">
        <p14:creationId xmlns:p14="http://schemas.microsoft.com/office/powerpoint/2010/main" val="130403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use another system more prominently in your work, you could add that here</a:t>
            </a:r>
            <a:endParaRPr lang="en-US" dirty="0"/>
          </a:p>
        </p:txBody>
      </p:sp>
      <p:sp>
        <p:nvSpPr>
          <p:cNvPr id="4" name="Slide Number Placeholder 3"/>
          <p:cNvSpPr>
            <a:spLocks noGrp="1"/>
          </p:cNvSpPr>
          <p:nvPr>
            <p:ph type="sldNum" sz="quarter" idx="10"/>
          </p:nvPr>
        </p:nvSpPr>
        <p:spPr/>
        <p:txBody>
          <a:bodyPr/>
          <a:lstStyle/>
          <a:p>
            <a:fld id="{BD57520E-6D1E-A54B-A27B-09F7F606D7D8}" type="slidenum">
              <a:rPr lang="en-US" smtClean="0"/>
              <a:t>10</a:t>
            </a:fld>
            <a:endParaRPr lang="en-US" dirty="0"/>
          </a:p>
        </p:txBody>
      </p:sp>
    </p:spTree>
    <p:extLst>
      <p:ext uri="{BB962C8B-B14F-4D97-AF65-F5344CB8AC3E}">
        <p14:creationId xmlns:p14="http://schemas.microsoft.com/office/powerpoint/2010/main" val="130403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Garamond"/>
                <a:cs typeface="Garamond"/>
              </a:rPr>
              <a:t>Although yoga has been practiced in some form for millennia, </a:t>
            </a:r>
          </a:p>
          <a:p>
            <a:r>
              <a:rPr lang="en-US" sz="1200" dirty="0">
                <a:latin typeface="Garamond"/>
                <a:cs typeface="Garamond"/>
              </a:rPr>
              <a:t>w</a:t>
            </a:r>
            <a:r>
              <a:rPr lang="en-US" sz="1200" dirty="0">
                <a:solidFill>
                  <a:srgbClr val="000000"/>
                </a:solidFill>
                <a:latin typeface="Garamond"/>
                <a:cs typeface="Garamond"/>
              </a:rPr>
              <a:t>e are just beginning to understand its mechanisms from a Western scientific perspective</a:t>
            </a:r>
          </a:p>
        </p:txBody>
      </p:sp>
      <p:sp>
        <p:nvSpPr>
          <p:cNvPr id="4" name="Slide Number Placeholder 3"/>
          <p:cNvSpPr>
            <a:spLocks noGrp="1"/>
          </p:cNvSpPr>
          <p:nvPr>
            <p:ph type="sldNum" sz="quarter" idx="10"/>
          </p:nvPr>
        </p:nvSpPr>
        <p:spPr/>
        <p:txBody>
          <a:bodyPr/>
          <a:lstStyle/>
          <a:p>
            <a:fld id="{BD57520E-6D1E-A54B-A27B-09F7F606D7D8}" type="slidenum">
              <a:rPr lang="en-US" smtClean="0"/>
              <a:t>11</a:t>
            </a:fld>
            <a:endParaRPr lang="en-US" dirty="0"/>
          </a:p>
        </p:txBody>
      </p:sp>
    </p:spTree>
    <p:extLst>
      <p:ext uri="{BB962C8B-B14F-4D97-AF65-F5344CB8AC3E}">
        <p14:creationId xmlns:p14="http://schemas.microsoft.com/office/powerpoint/2010/main" val="130403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80DFA1-2054-4415-A3DE-1C76CF6BC098}" type="datetimeFigureOut">
              <a:rPr lang="en-US" smtClean="0"/>
              <a:pPr/>
              <a:t>8/2/18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82DAB8-293F-46B8-81CB-76D26F00335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0DFA1-2054-4415-A3DE-1C76CF6BC098}" type="datetimeFigureOut">
              <a:rPr lang="en-US" smtClean="0"/>
              <a:pPr/>
              <a:t>8/2/18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82DAB8-293F-46B8-81CB-76D26F00335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0DFA1-2054-4415-A3DE-1C76CF6BC098}" type="datetimeFigureOut">
              <a:rPr lang="en-US" smtClean="0"/>
              <a:pPr/>
              <a:t>8/2/18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82DAB8-293F-46B8-81CB-76D26F00335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0DFA1-2054-4415-A3DE-1C76CF6BC098}" type="datetimeFigureOut">
              <a:rPr lang="en-US" smtClean="0"/>
              <a:pPr/>
              <a:t>8/2/18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82DAB8-293F-46B8-81CB-76D26F00335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0DFA1-2054-4415-A3DE-1C76CF6BC098}" type="datetimeFigureOut">
              <a:rPr lang="en-US" smtClean="0"/>
              <a:pPr/>
              <a:t>8/2/18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82DAB8-293F-46B8-81CB-76D26F00335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80DFA1-2054-4415-A3DE-1C76CF6BC098}" type="datetimeFigureOut">
              <a:rPr lang="en-US" smtClean="0"/>
              <a:pPr/>
              <a:t>8/2/18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82DAB8-293F-46B8-81CB-76D26F00335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80DFA1-2054-4415-A3DE-1C76CF6BC098}" type="datetimeFigureOut">
              <a:rPr lang="en-US" smtClean="0"/>
              <a:pPr/>
              <a:t>8/2/18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82DAB8-293F-46B8-81CB-76D26F0033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80DFA1-2054-4415-A3DE-1C76CF6BC098}" type="datetimeFigureOut">
              <a:rPr lang="en-US" smtClean="0"/>
              <a:pPr/>
              <a:t>8/2/18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82DAB8-293F-46B8-81CB-76D26F00335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0DFA1-2054-4415-A3DE-1C76CF6BC098}" type="datetimeFigureOut">
              <a:rPr lang="en-US" smtClean="0"/>
              <a:pPr/>
              <a:t>8/2/18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82DAB8-293F-46B8-81CB-76D26F00335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80DFA1-2054-4415-A3DE-1C76CF6BC098}" type="datetimeFigureOut">
              <a:rPr lang="en-US" smtClean="0"/>
              <a:pPr/>
              <a:t>8/2/18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82DAB8-293F-46B8-81CB-76D26F00335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80DFA1-2054-4415-A3DE-1C76CF6BC098}" type="datetimeFigureOut">
              <a:rPr lang="en-US" smtClean="0"/>
              <a:pPr/>
              <a:t>8/2/18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82DAB8-293F-46B8-81CB-76D26F00335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0DFA1-2054-4415-A3DE-1C76CF6BC098}" type="datetimeFigureOut">
              <a:rPr lang="en-US" smtClean="0"/>
              <a:pPr/>
              <a:t>8/2/18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2DAB8-293F-46B8-81CB-76D26F00335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ppt_slide_bkg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2260600" y="1477402"/>
            <a:ext cx="6400800" cy="2308324"/>
          </a:xfrm>
          <a:prstGeom prst="rect">
            <a:avLst/>
          </a:prstGeom>
          <a:noFill/>
        </p:spPr>
        <p:txBody>
          <a:bodyPr wrap="square" rtlCol="0">
            <a:spAutoFit/>
          </a:bodyPr>
          <a:lstStyle/>
          <a:p>
            <a:r>
              <a:rPr lang="en-US" sz="7200" dirty="0">
                <a:solidFill>
                  <a:srgbClr val="000090"/>
                </a:solidFill>
              </a:rPr>
              <a:t>What Is Yoga Therapy?</a:t>
            </a:r>
            <a:endParaRPr lang="en-US" sz="7200" dirty="0">
              <a:solidFill>
                <a:srgbClr val="000000"/>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808"/>
            <a:ext cx="9144000" cy="1328705"/>
          </a:xfrm>
          <a:prstGeom prst="rect">
            <a:avLst/>
          </a:prstGeom>
          <a:solidFill>
            <a:srgbClr val="0000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80999" y="186028"/>
            <a:ext cx="7865533" cy="677108"/>
          </a:xfrm>
          <a:prstGeom prst="rect">
            <a:avLst/>
          </a:prstGeom>
          <a:noFill/>
        </p:spPr>
        <p:txBody>
          <a:bodyPr wrap="square" rtlCol="0">
            <a:spAutoFit/>
          </a:bodyPr>
          <a:lstStyle/>
          <a:p>
            <a:r>
              <a:rPr lang="en-US" sz="3800" dirty="0">
                <a:solidFill>
                  <a:schemeClr val="bg1"/>
                </a:solidFill>
                <a:latin typeface="Calibri"/>
              </a:rPr>
              <a:t>How does yoga therapy work?</a:t>
            </a:r>
          </a:p>
        </p:txBody>
      </p:sp>
      <p:sp>
        <p:nvSpPr>
          <p:cNvPr id="6" name="TextBox 5"/>
          <p:cNvSpPr txBox="1"/>
          <p:nvPr/>
        </p:nvSpPr>
        <p:spPr>
          <a:xfrm>
            <a:off x="2984500" y="1479677"/>
            <a:ext cx="5990168" cy="1661993"/>
          </a:xfrm>
          <a:prstGeom prst="rect">
            <a:avLst/>
          </a:prstGeom>
          <a:noFill/>
        </p:spPr>
        <p:txBody>
          <a:bodyPr wrap="square" rtlCol="0">
            <a:spAutoFit/>
          </a:bodyPr>
          <a:lstStyle/>
          <a:p>
            <a:pPr marL="457200" indent="-457200">
              <a:buFont typeface="Arial"/>
              <a:buChar char="•"/>
            </a:pPr>
            <a:r>
              <a:rPr lang="en-US" sz="3400" dirty="0">
                <a:solidFill>
                  <a:srgbClr val="000000"/>
                </a:solidFill>
              </a:rPr>
              <a:t>Inextricably interconnected </a:t>
            </a:r>
            <a:br>
              <a:rPr lang="en-US" sz="3400" dirty="0">
                <a:solidFill>
                  <a:srgbClr val="000000"/>
                </a:solidFill>
              </a:rPr>
            </a:br>
            <a:r>
              <a:rPr lang="en-US" sz="3400" dirty="0">
                <a:solidFill>
                  <a:srgbClr val="000000"/>
                </a:solidFill>
              </a:rPr>
              <a:t>human system, the </a:t>
            </a:r>
            <a:br>
              <a:rPr lang="en-US" sz="3400" dirty="0">
                <a:solidFill>
                  <a:srgbClr val="000000"/>
                </a:solidFill>
              </a:rPr>
            </a:br>
            <a:r>
              <a:rPr lang="en-US" sz="3400" dirty="0">
                <a:solidFill>
                  <a:srgbClr val="000000"/>
                </a:solidFill>
              </a:rPr>
              <a:t>       “pancamaya” model</a:t>
            </a:r>
          </a:p>
        </p:txBody>
      </p:sp>
      <p:sp>
        <p:nvSpPr>
          <p:cNvPr id="13" name="TextBox 12"/>
          <p:cNvSpPr txBox="1"/>
          <p:nvPr/>
        </p:nvSpPr>
        <p:spPr>
          <a:xfrm>
            <a:off x="4673597" y="3141670"/>
            <a:ext cx="4703236" cy="3231654"/>
          </a:xfrm>
          <a:prstGeom prst="rect">
            <a:avLst/>
          </a:prstGeom>
          <a:noFill/>
        </p:spPr>
        <p:txBody>
          <a:bodyPr wrap="square" rtlCol="0">
            <a:spAutoFit/>
          </a:bodyPr>
          <a:lstStyle/>
          <a:p>
            <a:pPr marL="457200" indent="-457200">
              <a:buFont typeface="Arial"/>
              <a:buChar char="•"/>
            </a:pPr>
            <a:r>
              <a:rPr lang="en-US" sz="3400" dirty="0">
                <a:solidFill>
                  <a:srgbClr val="000000"/>
                </a:solidFill>
              </a:rPr>
              <a:t>Tool used in one </a:t>
            </a:r>
            <a:br>
              <a:rPr lang="en-US" sz="3400" dirty="0">
                <a:solidFill>
                  <a:srgbClr val="000000"/>
                </a:solidFill>
              </a:rPr>
            </a:br>
            <a:r>
              <a:rPr lang="en-US" sz="3400" dirty="0">
                <a:solidFill>
                  <a:srgbClr val="000000"/>
                </a:solidFill>
              </a:rPr>
              <a:t>area (eg, breathwork) </a:t>
            </a:r>
            <a:br>
              <a:rPr lang="en-US" sz="3400" dirty="0">
                <a:solidFill>
                  <a:srgbClr val="000000"/>
                </a:solidFill>
              </a:rPr>
            </a:br>
            <a:r>
              <a:rPr lang="en-US" sz="3400" dirty="0">
                <a:solidFill>
                  <a:srgbClr val="000000"/>
                </a:solidFill>
              </a:rPr>
              <a:t>affects another </a:t>
            </a:r>
            <a:br>
              <a:rPr lang="en-US" sz="3400" dirty="0">
                <a:solidFill>
                  <a:srgbClr val="000000"/>
                </a:solidFill>
              </a:rPr>
            </a:br>
            <a:r>
              <a:rPr lang="en-US" sz="3400" dirty="0">
                <a:solidFill>
                  <a:srgbClr val="000000"/>
                </a:solidFill>
              </a:rPr>
              <a:t>(eg, musculoskeletal)</a:t>
            </a:r>
            <a:br>
              <a:rPr lang="en-US" sz="3400" dirty="0">
                <a:solidFill>
                  <a:srgbClr val="000000"/>
                </a:solidFill>
              </a:rPr>
            </a:br>
            <a:r>
              <a:rPr lang="en-US" sz="3400" dirty="0">
                <a:solidFill>
                  <a:srgbClr val="000000"/>
                </a:solidFill>
              </a:rPr>
              <a:t>—in fact, affects </a:t>
            </a:r>
            <a:br>
              <a:rPr lang="en-US" sz="3400" dirty="0">
                <a:solidFill>
                  <a:srgbClr val="000000"/>
                </a:solidFill>
              </a:rPr>
            </a:br>
            <a:r>
              <a:rPr lang="en-US" sz="3400" b="1" i="1" dirty="0">
                <a:solidFill>
                  <a:srgbClr val="000000"/>
                </a:solidFill>
              </a:rPr>
              <a:t>all</a:t>
            </a:r>
            <a:r>
              <a:rPr lang="en-US" sz="3400" dirty="0">
                <a:solidFill>
                  <a:srgbClr val="000000"/>
                </a:solidFill>
              </a:rPr>
              <a:t> others</a:t>
            </a:r>
          </a:p>
        </p:txBody>
      </p:sp>
      <p:grpSp>
        <p:nvGrpSpPr>
          <p:cNvPr id="18" name="Group 17"/>
          <p:cNvGrpSpPr/>
          <p:nvPr/>
        </p:nvGrpSpPr>
        <p:grpSpPr>
          <a:xfrm>
            <a:off x="169333" y="2180167"/>
            <a:ext cx="4610098" cy="4529667"/>
            <a:chOff x="169333" y="2137833"/>
            <a:chExt cx="4610098" cy="4529667"/>
          </a:xfrm>
        </p:grpSpPr>
        <p:sp>
          <p:nvSpPr>
            <p:cNvPr id="11" name="10-Point Star 10"/>
            <p:cNvSpPr/>
            <p:nvPr/>
          </p:nvSpPr>
          <p:spPr>
            <a:xfrm>
              <a:off x="169333" y="2137833"/>
              <a:ext cx="4610098" cy="4529667"/>
            </a:xfrm>
            <a:prstGeom prst="star10">
              <a:avLst/>
            </a:prstGeom>
            <a:noFill/>
            <a:ln w="1016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10-Point Star 13"/>
            <p:cNvSpPr/>
            <p:nvPr/>
          </p:nvSpPr>
          <p:spPr>
            <a:xfrm rot="900000">
              <a:off x="452561" y="2455965"/>
              <a:ext cx="4063979" cy="3943299"/>
            </a:xfrm>
            <a:prstGeom prst="star10">
              <a:avLst/>
            </a:prstGeom>
            <a:noFill/>
            <a:ln w="10160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10-Point Star 14"/>
            <p:cNvSpPr/>
            <p:nvPr/>
          </p:nvSpPr>
          <p:spPr>
            <a:xfrm rot="1800000">
              <a:off x="852842" y="2689113"/>
              <a:ext cx="3339488" cy="3398491"/>
            </a:xfrm>
            <a:prstGeom prst="star10">
              <a:avLst/>
            </a:prstGeom>
            <a:noFill/>
            <a:ln w="10160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10-Point Star 15"/>
            <p:cNvSpPr/>
            <p:nvPr/>
          </p:nvSpPr>
          <p:spPr>
            <a:xfrm rot="900000">
              <a:off x="1047198" y="2939381"/>
              <a:ext cx="2934377" cy="2822441"/>
            </a:xfrm>
            <a:prstGeom prst="star10">
              <a:avLst/>
            </a:prstGeom>
            <a:noFill/>
            <a:ln w="10160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10-Point Star 16"/>
            <p:cNvSpPr/>
            <p:nvPr/>
          </p:nvSpPr>
          <p:spPr>
            <a:xfrm rot="18900000">
              <a:off x="1306390" y="3036985"/>
              <a:ext cx="2415993" cy="2625525"/>
            </a:xfrm>
            <a:prstGeom prst="star10">
              <a:avLst/>
            </a:prstGeom>
            <a:noFill/>
            <a:ln w="1016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33272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808"/>
            <a:ext cx="9144000" cy="1328705"/>
          </a:xfrm>
          <a:prstGeom prst="rect">
            <a:avLst/>
          </a:prstGeom>
          <a:solidFill>
            <a:srgbClr val="0000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80999" y="37859"/>
            <a:ext cx="7865533" cy="1261884"/>
          </a:xfrm>
          <a:prstGeom prst="rect">
            <a:avLst/>
          </a:prstGeom>
          <a:noFill/>
        </p:spPr>
        <p:txBody>
          <a:bodyPr wrap="square" rtlCol="0">
            <a:spAutoFit/>
          </a:bodyPr>
          <a:lstStyle/>
          <a:p>
            <a:r>
              <a:rPr lang="en-US" sz="3800" dirty="0">
                <a:solidFill>
                  <a:schemeClr val="bg1"/>
                </a:solidFill>
                <a:latin typeface="Calibri"/>
              </a:rPr>
              <a:t>A growing evidence base:</a:t>
            </a:r>
          </a:p>
          <a:p>
            <a:r>
              <a:rPr lang="en-US" sz="3800" dirty="0">
                <a:solidFill>
                  <a:schemeClr val="bg1"/>
                </a:solidFill>
                <a:latin typeface="Calibri"/>
              </a:rPr>
              <a:t>Research starting points</a:t>
            </a:r>
          </a:p>
        </p:txBody>
      </p:sp>
      <p:sp>
        <p:nvSpPr>
          <p:cNvPr id="6" name="TextBox 5"/>
          <p:cNvSpPr txBox="1"/>
          <p:nvPr/>
        </p:nvSpPr>
        <p:spPr>
          <a:xfrm>
            <a:off x="380999" y="1479677"/>
            <a:ext cx="8593669" cy="5078314"/>
          </a:xfrm>
          <a:prstGeom prst="rect">
            <a:avLst/>
          </a:prstGeom>
          <a:noFill/>
        </p:spPr>
        <p:txBody>
          <a:bodyPr wrap="square" rtlCol="0">
            <a:spAutoFit/>
          </a:bodyPr>
          <a:lstStyle/>
          <a:p>
            <a:pPr marL="465138" indent="-465138"/>
            <a:r>
              <a:rPr lang="en-US" dirty="0">
                <a:latin typeface="Garamond"/>
                <a:cs typeface="Garamond"/>
              </a:rPr>
              <a:t>Barrows JL &amp; Fleury J. Systematic review of yoga interventions to promote </a:t>
            </a:r>
            <a:r>
              <a:rPr lang="en-US" b="1" dirty="0">
                <a:solidFill>
                  <a:srgbClr val="F58200"/>
                </a:solidFill>
                <a:latin typeface="Garamond"/>
                <a:cs typeface="Garamond"/>
              </a:rPr>
              <a:t>cardiovascular health</a:t>
            </a:r>
            <a:r>
              <a:rPr lang="en-US" dirty="0">
                <a:latin typeface="Garamond"/>
                <a:cs typeface="Garamond"/>
              </a:rPr>
              <a:t> in older adults. </a:t>
            </a:r>
            <a:r>
              <a:rPr lang="en-US" i="1" dirty="0">
                <a:latin typeface="Garamond"/>
                <a:cs typeface="Garamond"/>
              </a:rPr>
              <a:t>Western Journal of Nursing Research </a:t>
            </a:r>
            <a:r>
              <a:rPr lang="en-US" dirty="0">
                <a:latin typeface="Garamond"/>
                <a:cs typeface="Garamond"/>
              </a:rPr>
              <a:t>2016;38:753–81. </a:t>
            </a:r>
          </a:p>
          <a:p>
            <a:pPr marL="465138" indent="-465138"/>
            <a:r>
              <a:rPr lang="en-US" dirty="0">
                <a:latin typeface="Garamond"/>
                <a:cs typeface="Garamond"/>
              </a:rPr>
              <a:t>Cramer H, et al. Yoga for </a:t>
            </a:r>
            <a:r>
              <a:rPr lang="en-US" b="1" dirty="0">
                <a:solidFill>
                  <a:srgbClr val="F58200"/>
                </a:solidFill>
                <a:latin typeface="Garamond"/>
                <a:cs typeface="Garamond"/>
              </a:rPr>
              <a:t>multiple sclerosis</a:t>
            </a:r>
            <a:r>
              <a:rPr lang="en-US" dirty="0">
                <a:latin typeface="Garamond"/>
                <a:cs typeface="Garamond"/>
              </a:rPr>
              <a:t>: A systematic review and meta-analysis. </a:t>
            </a:r>
            <a:r>
              <a:rPr lang="en-US" i="1" dirty="0">
                <a:latin typeface="Garamond"/>
                <a:cs typeface="Garamond"/>
              </a:rPr>
              <a:t>PLoS One </a:t>
            </a:r>
            <a:r>
              <a:rPr lang="en-US" dirty="0">
                <a:latin typeface="Garamond"/>
                <a:cs typeface="Garamond"/>
              </a:rPr>
              <a:t>2014;9. doi:10.1371/journal.pone.0112414 </a:t>
            </a:r>
          </a:p>
          <a:p>
            <a:pPr marL="465138" indent="-465138"/>
            <a:r>
              <a:rPr lang="en-US" dirty="0">
                <a:latin typeface="Garamond"/>
                <a:cs typeface="Garamond"/>
              </a:rPr>
              <a:t>Gard T, et al. Potential </a:t>
            </a:r>
            <a:r>
              <a:rPr lang="en-US" b="1" dirty="0">
                <a:solidFill>
                  <a:srgbClr val="F58200"/>
                </a:solidFill>
                <a:latin typeface="Garamond"/>
                <a:cs typeface="Garamond"/>
              </a:rPr>
              <a:t>self-regulatory mechanisms</a:t>
            </a:r>
            <a:r>
              <a:rPr lang="en-US" dirty="0">
                <a:latin typeface="Garamond"/>
                <a:cs typeface="Garamond"/>
              </a:rPr>
              <a:t> of yoga for psychological health. </a:t>
            </a:r>
            <a:r>
              <a:rPr lang="en-US" i="1" dirty="0">
                <a:latin typeface="Garamond"/>
                <a:cs typeface="Garamond"/>
              </a:rPr>
              <a:t>Frontiers in Human Neuroscience</a:t>
            </a:r>
            <a:r>
              <a:rPr lang="en-US" dirty="0">
                <a:latin typeface="Garamond"/>
                <a:cs typeface="Garamond"/>
              </a:rPr>
              <a:t> 2014;8:770.</a:t>
            </a:r>
          </a:p>
          <a:p>
            <a:pPr marL="465138" indent="-465138"/>
            <a:r>
              <a:rPr lang="en-US" dirty="0">
                <a:latin typeface="Garamond"/>
                <a:cs typeface="Garamond"/>
              </a:rPr>
              <a:t>Khalsa SBS, et al (eds). </a:t>
            </a:r>
            <a:r>
              <a:rPr lang="en-US" i="1" dirty="0">
                <a:latin typeface="Garamond"/>
                <a:cs typeface="Garamond"/>
              </a:rPr>
              <a:t>The Principles and Practice of </a:t>
            </a:r>
            <a:r>
              <a:rPr lang="en-US" b="1" i="1" dirty="0">
                <a:solidFill>
                  <a:srgbClr val="F58200"/>
                </a:solidFill>
                <a:latin typeface="Garamond"/>
                <a:cs typeface="Garamond"/>
              </a:rPr>
              <a:t>Yoga in Health Care</a:t>
            </a:r>
            <a:r>
              <a:rPr lang="en-US" dirty="0">
                <a:latin typeface="Garamond"/>
                <a:cs typeface="Garamond"/>
              </a:rPr>
              <a:t>. Pencaitland, UK: Handspring, 2016.</a:t>
            </a:r>
          </a:p>
          <a:p>
            <a:pPr marL="465138" indent="-465138"/>
            <a:r>
              <a:rPr lang="en-US" dirty="0">
                <a:latin typeface="Garamond"/>
                <a:cs typeface="Garamond"/>
              </a:rPr>
              <a:t>Sharma M, et al. A systematic review of yoga interventions as integrative treatment in </a:t>
            </a:r>
            <a:r>
              <a:rPr lang="en-US" b="1" dirty="0">
                <a:solidFill>
                  <a:srgbClr val="F58200"/>
                </a:solidFill>
                <a:latin typeface="Garamond"/>
                <a:cs typeface="Garamond"/>
              </a:rPr>
              <a:t>breast cancer</a:t>
            </a:r>
            <a:r>
              <a:rPr lang="en-US" dirty="0">
                <a:latin typeface="Garamond"/>
                <a:cs typeface="Garamond"/>
              </a:rPr>
              <a:t>. </a:t>
            </a:r>
            <a:r>
              <a:rPr lang="en-US" i="1" dirty="0">
                <a:latin typeface="Garamond"/>
                <a:cs typeface="Garamond"/>
              </a:rPr>
              <a:t>Journal of Cancer Research and Clinical Oncology </a:t>
            </a:r>
            <a:r>
              <a:rPr lang="en-US" dirty="0">
                <a:latin typeface="Garamond"/>
                <a:cs typeface="Garamond"/>
              </a:rPr>
              <a:t>2016;142:2523–40. </a:t>
            </a:r>
          </a:p>
          <a:p>
            <a:pPr marL="465138" indent="-465138"/>
            <a:r>
              <a:rPr lang="en-US" dirty="0">
                <a:latin typeface="Garamond"/>
                <a:cs typeface="Garamond"/>
              </a:rPr>
              <a:t>Sherman KJ, et al. A randomized trial comparing yoga, stretching, and a self-care book for </a:t>
            </a:r>
            <a:r>
              <a:rPr lang="en-US" b="1" dirty="0">
                <a:solidFill>
                  <a:srgbClr val="F58200"/>
                </a:solidFill>
                <a:latin typeface="Garamond"/>
                <a:cs typeface="Garamond"/>
              </a:rPr>
              <a:t>chronic low back pain</a:t>
            </a:r>
            <a:r>
              <a:rPr lang="en-US" dirty="0">
                <a:latin typeface="Garamond"/>
                <a:cs typeface="Garamond"/>
              </a:rPr>
              <a:t>. </a:t>
            </a:r>
            <a:r>
              <a:rPr lang="en-US" i="1" dirty="0">
                <a:latin typeface="Garamond"/>
                <a:cs typeface="Garamond"/>
              </a:rPr>
              <a:t>Archives of Internal Medicine </a:t>
            </a:r>
            <a:r>
              <a:rPr lang="en-US" dirty="0">
                <a:latin typeface="Garamond"/>
                <a:cs typeface="Garamond"/>
              </a:rPr>
              <a:t>2011;171:2019–26.</a:t>
            </a:r>
          </a:p>
          <a:p>
            <a:pPr marL="465138" indent="-465138"/>
            <a:r>
              <a:rPr lang="en-US" dirty="0">
                <a:latin typeface="Garamond"/>
                <a:cs typeface="Garamond"/>
              </a:rPr>
              <a:t>Uebelacker LA &amp; Broughton MK. Yoga for </a:t>
            </a:r>
            <a:r>
              <a:rPr lang="en-US" b="1" dirty="0">
                <a:solidFill>
                  <a:srgbClr val="F58200"/>
                </a:solidFill>
                <a:latin typeface="Garamond"/>
                <a:cs typeface="Garamond"/>
              </a:rPr>
              <a:t>depression and anxiety</a:t>
            </a:r>
            <a:r>
              <a:rPr lang="en-US" dirty="0">
                <a:latin typeface="Garamond"/>
                <a:cs typeface="Garamond"/>
              </a:rPr>
              <a:t>: A review of published research and implications for healthcare providers. </a:t>
            </a:r>
            <a:r>
              <a:rPr lang="en-US" i="1" dirty="0">
                <a:latin typeface="Garamond"/>
                <a:cs typeface="Garamond"/>
              </a:rPr>
              <a:t>Rhode Island Medical Journal </a:t>
            </a:r>
            <a:r>
              <a:rPr lang="en-US" dirty="0">
                <a:latin typeface="Garamond"/>
                <a:cs typeface="Garamond"/>
              </a:rPr>
              <a:t>2013;99:</a:t>
            </a:r>
            <a:br>
              <a:rPr lang="en-US" dirty="0">
                <a:latin typeface="Garamond"/>
                <a:cs typeface="Garamond"/>
              </a:rPr>
            </a:br>
            <a:r>
              <a:rPr lang="en-US" dirty="0">
                <a:latin typeface="Garamond"/>
                <a:cs typeface="Garamond"/>
              </a:rPr>
              <a:t>20–22. </a:t>
            </a:r>
          </a:p>
          <a:p>
            <a:pPr marL="465138" indent="-465138"/>
            <a:r>
              <a:rPr lang="en-US" dirty="0">
                <a:latin typeface="Garamond"/>
                <a:cs typeface="Garamond"/>
              </a:rPr>
              <a:t>Vizcaino M &amp; Stover E. The effect of yoga practice on glycemic control and other health parameters in </a:t>
            </a:r>
            <a:r>
              <a:rPr lang="en-US" b="1" dirty="0">
                <a:solidFill>
                  <a:srgbClr val="F58200"/>
                </a:solidFill>
                <a:latin typeface="Garamond"/>
                <a:cs typeface="Garamond"/>
              </a:rPr>
              <a:t>type 2 diabetes mellitus </a:t>
            </a:r>
            <a:r>
              <a:rPr lang="en-US" dirty="0">
                <a:latin typeface="Garamond"/>
                <a:cs typeface="Garamond"/>
              </a:rPr>
              <a:t>patients: A systematic review and meta-analysis. </a:t>
            </a:r>
            <a:r>
              <a:rPr lang="en-US" i="1" dirty="0">
                <a:latin typeface="Garamond"/>
                <a:cs typeface="Garamond"/>
              </a:rPr>
              <a:t>Complementary Therapies in Medicine </a:t>
            </a:r>
            <a:r>
              <a:rPr lang="en-US" dirty="0">
                <a:latin typeface="Garamond"/>
                <a:cs typeface="Garamond"/>
              </a:rPr>
              <a:t>2016;28:57–66. </a:t>
            </a:r>
          </a:p>
        </p:txBody>
      </p:sp>
    </p:spTree>
    <p:extLst>
      <p:ext uri="{BB962C8B-B14F-4D97-AF65-F5344CB8AC3E}">
        <p14:creationId xmlns:p14="http://schemas.microsoft.com/office/powerpoint/2010/main" val="2713593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AYTlogo-tag w date lockup reversed.jpg"/>
          <p:cNvPicPr>
            <a:picLocks noChangeAspect="1"/>
          </p:cNvPicPr>
          <p:nvPr/>
        </p:nvPicPr>
        <p:blipFill>
          <a:blip r:embed="rId2"/>
          <a:stretch>
            <a:fillRect/>
          </a:stretch>
        </p:blipFill>
        <p:spPr>
          <a:xfrm>
            <a:off x="0" y="0"/>
            <a:ext cx="9144000" cy="1331513"/>
          </a:xfrm>
          <a:prstGeom prst="rect">
            <a:avLst/>
          </a:prstGeom>
        </p:spPr>
      </p:pic>
      <p:sp>
        <p:nvSpPr>
          <p:cNvPr id="13" name="TextBox 12"/>
          <p:cNvSpPr txBox="1"/>
          <p:nvPr/>
        </p:nvSpPr>
        <p:spPr>
          <a:xfrm>
            <a:off x="250805" y="1368186"/>
            <a:ext cx="7996988" cy="5109091"/>
          </a:xfrm>
          <a:prstGeom prst="rect">
            <a:avLst/>
          </a:prstGeom>
          <a:noFill/>
        </p:spPr>
        <p:txBody>
          <a:bodyPr wrap="none" rtlCol="0">
            <a:spAutoFit/>
          </a:bodyPr>
          <a:lstStyle/>
          <a:p>
            <a:r>
              <a:rPr lang="en-US" sz="4000" b="1" dirty="0">
                <a:latin typeface="Calibri"/>
                <a:cs typeface="Calibri"/>
              </a:rPr>
              <a:t>How can I find a yoga therapist?</a:t>
            </a:r>
          </a:p>
          <a:p>
            <a:endParaRPr lang="en-US" sz="3400" dirty="0"/>
          </a:p>
          <a:p>
            <a:r>
              <a:rPr lang="en-US" sz="3400" dirty="0"/>
              <a:t>Yoga therapists practice in hospitals, private </a:t>
            </a:r>
            <a:br>
              <a:rPr lang="en-US" sz="3400" dirty="0"/>
            </a:br>
            <a:r>
              <a:rPr lang="en-US" sz="3400" dirty="0"/>
              <a:t>clinics of all kinds, &amp; on their own</a:t>
            </a:r>
          </a:p>
          <a:p>
            <a:endParaRPr lang="en-US" sz="3400" dirty="0"/>
          </a:p>
          <a:p>
            <a:r>
              <a:rPr lang="en-US" sz="3400" dirty="0"/>
              <a:t>Some offer online sessions or specialize</a:t>
            </a:r>
          </a:p>
          <a:p>
            <a:endParaRPr lang="en-US" sz="3400" dirty="0"/>
          </a:p>
          <a:p>
            <a:r>
              <a:rPr lang="en-US" sz="3400" dirty="0"/>
              <a:t>To find a certified yoga therapist, visit</a:t>
            </a:r>
          </a:p>
          <a:p>
            <a:r>
              <a:rPr lang="en-US" sz="4800" b="1" dirty="0">
                <a:solidFill>
                  <a:srgbClr val="F58200"/>
                </a:solidFill>
                <a:latin typeface="Bradley Hand Bold"/>
                <a:cs typeface="Bradley Hand Bold"/>
              </a:rPr>
              <a:t>yogatherapy.health</a:t>
            </a:r>
          </a:p>
        </p:txBody>
      </p:sp>
    </p:spTree>
    <p:extLst>
      <p:ext uri="{BB962C8B-B14F-4D97-AF65-F5344CB8AC3E}">
        <p14:creationId xmlns:p14="http://schemas.microsoft.com/office/powerpoint/2010/main" val="327983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AYTlogo-tag w date lockup reversed.jpg"/>
          <p:cNvPicPr>
            <a:picLocks noChangeAspect="1"/>
          </p:cNvPicPr>
          <p:nvPr/>
        </p:nvPicPr>
        <p:blipFill>
          <a:blip r:embed="rId2"/>
          <a:stretch>
            <a:fillRect/>
          </a:stretch>
        </p:blipFill>
        <p:spPr>
          <a:xfrm>
            <a:off x="0" y="0"/>
            <a:ext cx="9144000" cy="1331513"/>
          </a:xfrm>
          <a:prstGeom prst="rect">
            <a:avLst/>
          </a:prstGeom>
        </p:spPr>
      </p:pic>
      <p:sp>
        <p:nvSpPr>
          <p:cNvPr id="2" name="TextBox 1"/>
          <p:cNvSpPr txBox="1"/>
          <p:nvPr/>
        </p:nvSpPr>
        <p:spPr>
          <a:xfrm>
            <a:off x="486833" y="1566333"/>
            <a:ext cx="8233833" cy="4832093"/>
          </a:xfrm>
          <a:prstGeom prst="rect">
            <a:avLst/>
          </a:prstGeom>
          <a:noFill/>
        </p:spPr>
        <p:txBody>
          <a:bodyPr wrap="square" rtlCol="0">
            <a:spAutoFit/>
          </a:bodyPr>
          <a:lstStyle/>
          <a:p>
            <a:r>
              <a:rPr lang="en-US" sz="2800" b="1" dirty="0"/>
              <a:t>Who is IAYT?</a:t>
            </a:r>
          </a:p>
          <a:p>
            <a:pPr marL="285750" indent="-285750">
              <a:buFont typeface="Arial"/>
              <a:buChar char="•"/>
            </a:pPr>
            <a:r>
              <a:rPr lang="en-US" sz="2800" dirty="0"/>
              <a:t>Not-for-profit professional organization founded </a:t>
            </a:r>
            <a:br>
              <a:rPr lang="en-US" sz="2800" dirty="0"/>
            </a:br>
            <a:r>
              <a:rPr lang="en-US" sz="2800" dirty="0"/>
              <a:t>in 1989 </a:t>
            </a:r>
          </a:p>
          <a:p>
            <a:pPr marL="285750" indent="-285750">
              <a:buFont typeface="Arial"/>
              <a:buChar char="•"/>
            </a:pPr>
            <a:r>
              <a:rPr lang="en-US" sz="2800" dirty="0"/>
              <a:t>Now represents 5,600+ yoga &amp; healthcare professionals &amp; 170 member schools</a:t>
            </a:r>
            <a:r>
              <a:rPr lang="en-US" sz="2800" dirty="0">
                <a:solidFill>
                  <a:srgbClr val="FF0000"/>
                </a:solidFill>
              </a:rPr>
              <a:t> </a:t>
            </a:r>
            <a:r>
              <a:rPr lang="en-US" sz="2800" dirty="0"/>
              <a:t>worldwide</a:t>
            </a:r>
          </a:p>
          <a:p>
            <a:pPr marL="285750" indent="-285750">
              <a:buFont typeface="Arial"/>
              <a:buChar char="•"/>
            </a:pPr>
            <a:r>
              <a:rPr lang="en-US" sz="2800" dirty="0"/>
              <a:t>Mission: to establish yoga as a recognized, respected therapy</a:t>
            </a:r>
          </a:p>
          <a:p>
            <a:pPr marL="285750" indent="-285750">
              <a:buFont typeface="Arial"/>
              <a:buChar char="•"/>
            </a:pPr>
            <a:r>
              <a:rPr lang="en-US" sz="2800" dirty="0"/>
              <a:t>In-depth competency-based educational standards</a:t>
            </a:r>
          </a:p>
          <a:p>
            <a:pPr marL="285750" indent="-285750">
              <a:buFont typeface="Arial"/>
              <a:buChar char="•"/>
            </a:pPr>
            <a:r>
              <a:rPr lang="en-US" sz="2800" dirty="0"/>
              <a:t>Rigorous accreditation process for training programs</a:t>
            </a:r>
          </a:p>
          <a:p>
            <a:pPr marL="285750" indent="-285750">
              <a:buFont typeface="Arial"/>
              <a:buChar char="•"/>
            </a:pPr>
            <a:r>
              <a:rPr lang="en-US" sz="2800" dirty="0"/>
              <a:t>Certification of individual therapists (C-IAYT)</a:t>
            </a:r>
          </a:p>
          <a:p>
            <a:pPr marL="285750" indent="-285750">
              <a:buFont typeface="Arial"/>
              <a:buChar char="•"/>
            </a:pPr>
            <a:r>
              <a:rPr lang="en-US" sz="2800" dirty="0"/>
              <a:t>Learn more at www.IAYT.org</a:t>
            </a:r>
          </a:p>
        </p:txBody>
      </p:sp>
    </p:spTree>
    <p:extLst>
      <p:ext uri="{BB962C8B-B14F-4D97-AF65-F5344CB8AC3E}">
        <p14:creationId xmlns:p14="http://schemas.microsoft.com/office/powerpoint/2010/main" val="50208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slide2_bkg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142999" y="135460"/>
            <a:ext cx="7865533" cy="677108"/>
          </a:xfrm>
          <a:prstGeom prst="rect">
            <a:avLst/>
          </a:prstGeom>
          <a:noFill/>
        </p:spPr>
        <p:txBody>
          <a:bodyPr wrap="square" rtlCol="0">
            <a:spAutoFit/>
          </a:bodyPr>
          <a:lstStyle/>
          <a:p>
            <a:r>
              <a:rPr lang="en-US" sz="3800" dirty="0">
                <a:solidFill>
                  <a:schemeClr val="bg1"/>
                </a:solidFill>
                <a:latin typeface="Calibri"/>
              </a:rPr>
              <a:t>All yoga is potentially therapeutic</a:t>
            </a:r>
            <a:r>
              <a:rPr lang="mr-IN" sz="3800" dirty="0">
                <a:solidFill>
                  <a:schemeClr val="bg1"/>
                </a:solidFill>
                <a:latin typeface="Calibri"/>
              </a:rPr>
              <a:t>…</a:t>
            </a:r>
            <a:endParaRPr lang="en-US" sz="3800" dirty="0">
              <a:solidFill>
                <a:schemeClr val="bg1"/>
              </a:solidFill>
              <a:latin typeface="Calibri"/>
            </a:endParaRPr>
          </a:p>
        </p:txBody>
      </p:sp>
      <p:sp>
        <p:nvSpPr>
          <p:cNvPr id="6" name="TextBox 5"/>
          <p:cNvSpPr txBox="1"/>
          <p:nvPr/>
        </p:nvSpPr>
        <p:spPr>
          <a:xfrm>
            <a:off x="1286933" y="1007529"/>
            <a:ext cx="7721599" cy="4524315"/>
          </a:xfrm>
          <a:prstGeom prst="rect">
            <a:avLst/>
          </a:prstGeom>
          <a:noFill/>
        </p:spPr>
        <p:txBody>
          <a:bodyPr wrap="square" rtlCol="0">
            <a:spAutoFit/>
          </a:bodyPr>
          <a:lstStyle/>
          <a:p>
            <a:r>
              <a:rPr lang="en-US" sz="5000" b="1" dirty="0">
                <a:solidFill>
                  <a:srgbClr val="000000"/>
                </a:solidFill>
                <a:latin typeface="Garamond"/>
                <a:cs typeface="Garamond"/>
              </a:rPr>
              <a:t>Yoga therapy:</a:t>
            </a:r>
            <a:endParaRPr lang="en-US" sz="5000" dirty="0">
              <a:solidFill>
                <a:srgbClr val="000000"/>
              </a:solidFill>
              <a:latin typeface="Garamond"/>
              <a:cs typeface="Garamond"/>
            </a:endParaRPr>
          </a:p>
          <a:p>
            <a:endParaRPr lang="en-US" sz="3400" dirty="0">
              <a:solidFill>
                <a:srgbClr val="000000"/>
              </a:solidFill>
            </a:endParaRPr>
          </a:p>
          <a:p>
            <a:r>
              <a:rPr lang="en-US" sz="3400" dirty="0">
                <a:solidFill>
                  <a:srgbClr val="000000"/>
                </a:solidFill>
              </a:rPr>
              <a:t>Specifically applies yogic tools—postures, breathwork, meditation, &amp; more</a:t>
            </a:r>
          </a:p>
          <a:p>
            <a:pPr marL="914400" lvl="1" indent="-457200">
              <a:buFont typeface="Courier New"/>
              <a:buChar char="o"/>
            </a:pPr>
            <a:endParaRPr lang="en-US" sz="3400" dirty="0">
              <a:solidFill>
                <a:srgbClr val="000000"/>
              </a:solidFill>
            </a:endParaRPr>
          </a:p>
          <a:p>
            <a:r>
              <a:rPr lang="en-US" sz="3400" dirty="0">
                <a:solidFill>
                  <a:srgbClr val="000000"/>
                </a:solidFill>
              </a:rPr>
              <a:t>To address an individual</a:t>
            </a:r>
            <a:r>
              <a:rPr lang="mr-IN" sz="3400" dirty="0">
                <a:solidFill>
                  <a:srgbClr val="000000"/>
                </a:solidFill>
              </a:rPr>
              <a:t>’</a:t>
            </a:r>
            <a:r>
              <a:rPr lang="en-US" sz="3400" dirty="0">
                <a:solidFill>
                  <a:srgbClr val="000000"/>
                </a:solidFill>
              </a:rPr>
              <a:t>s needs—physically, mentally, emotionally, &amp; even spiritually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slide2_bkgd.jpg"/>
          <p:cNvPicPr>
            <a:picLocks noChangeAspect="1"/>
          </p:cNvPicPr>
          <p:nvPr/>
        </p:nvPicPr>
        <p:blipFill>
          <a:blip r:embed="rId2"/>
          <a:stretch>
            <a:fillRect/>
          </a:stretch>
        </p:blipFill>
        <p:spPr>
          <a:xfrm>
            <a:off x="0" y="0"/>
            <a:ext cx="9144000" cy="6858000"/>
          </a:xfrm>
          <a:prstGeom prst="rect">
            <a:avLst/>
          </a:prstGeom>
        </p:spPr>
      </p:pic>
      <p:pic>
        <p:nvPicPr>
          <p:cNvPr id="2" name="Picture 1" descr="pixabay_rainbow watercolor background.jpg"/>
          <p:cNvPicPr>
            <a:picLocks noChangeAspect="1"/>
          </p:cNvPicPr>
          <p:nvPr/>
        </p:nvPicPr>
        <p:blipFill rotWithShape="1">
          <a:blip r:embed="rId3">
            <a:extLst>
              <a:ext uri="{28A0092B-C50C-407E-A947-70E740481C1C}">
                <a14:useLocalDpi xmlns:a14="http://schemas.microsoft.com/office/drawing/2010/main" val="0"/>
              </a:ext>
            </a:extLst>
          </a:blip>
          <a:srcRect l="12500"/>
          <a:stretch/>
        </p:blipFill>
        <p:spPr>
          <a:xfrm>
            <a:off x="0" y="0"/>
            <a:ext cx="9144000" cy="6858000"/>
          </a:xfrm>
          <a:prstGeom prst="rect">
            <a:avLst/>
          </a:prstGeom>
        </p:spPr>
      </p:pic>
      <p:sp>
        <p:nvSpPr>
          <p:cNvPr id="6" name="TextBox 5"/>
          <p:cNvSpPr txBox="1"/>
          <p:nvPr/>
        </p:nvSpPr>
        <p:spPr>
          <a:xfrm>
            <a:off x="994844" y="1049861"/>
            <a:ext cx="7721599" cy="3170099"/>
          </a:xfrm>
          <a:prstGeom prst="rect">
            <a:avLst/>
          </a:prstGeom>
          <a:noFill/>
        </p:spPr>
        <p:txBody>
          <a:bodyPr wrap="square" rtlCol="0">
            <a:spAutoFit/>
          </a:bodyPr>
          <a:lstStyle/>
          <a:p>
            <a:r>
              <a:rPr lang="en-US" sz="5000" b="1" dirty="0">
                <a:solidFill>
                  <a:srgbClr val="000000"/>
                </a:solidFill>
                <a:latin typeface="Garamond"/>
                <a:cs typeface="Garamond"/>
              </a:rPr>
              <a:t>Yoga itself offers tools</a:t>
            </a:r>
            <a:br>
              <a:rPr lang="en-US" sz="5000" b="1" dirty="0">
                <a:solidFill>
                  <a:srgbClr val="000000"/>
                </a:solidFill>
                <a:latin typeface="Garamond"/>
                <a:cs typeface="Garamond"/>
              </a:rPr>
            </a:br>
            <a:r>
              <a:rPr lang="en-US" sz="5000" b="1" dirty="0">
                <a:solidFill>
                  <a:srgbClr val="000000"/>
                </a:solidFill>
                <a:latin typeface="Garamond"/>
                <a:cs typeface="Garamond"/>
              </a:rPr>
              <a:t>that touch on the whole spectrum of human experience</a:t>
            </a:r>
            <a:endParaRPr lang="en-US" sz="3400" dirty="0">
              <a:solidFill>
                <a:srgbClr val="000000"/>
              </a:solidFill>
            </a:endParaRPr>
          </a:p>
        </p:txBody>
      </p:sp>
    </p:spTree>
    <p:extLst>
      <p:ext uri="{BB962C8B-B14F-4D97-AF65-F5344CB8AC3E}">
        <p14:creationId xmlns:p14="http://schemas.microsoft.com/office/powerpoint/2010/main" val="115891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808"/>
            <a:ext cx="9144000" cy="1328705"/>
          </a:xfrm>
          <a:prstGeom prst="rect">
            <a:avLst/>
          </a:prstGeom>
          <a:solidFill>
            <a:srgbClr val="0000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18533" y="63488"/>
            <a:ext cx="8906932" cy="1261884"/>
          </a:xfrm>
          <a:prstGeom prst="rect">
            <a:avLst/>
          </a:prstGeom>
          <a:noFill/>
        </p:spPr>
        <p:txBody>
          <a:bodyPr wrap="square" rtlCol="0">
            <a:spAutoFit/>
          </a:bodyPr>
          <a:lstStyle/>
          <a:p>
            <a:r>
              <a:rPr lang="en-US" sz="3800" dirty="0">
                <a:solidFill>
                  <a:schemeClr val="bg1"/>
                </a:solidFill>
                <a:latin typeface="Calibri"/>
              </a:rPr>
              <a:t>Yoga therapy can address</a:t>
            </a:r>
            <a:br>
              <a:rPr lang="en-US" sz="3800" dirty="0">
                <a:solidFill>
                  <a:schemeClr val="bg1"/>
                </a:solidFill>
                <a:latin typeface="Calibri"/>
              </a:rPr>
            </a:br>
            <a:r>
              <a:rPr lang="en-US" sz="3800" dirty="0">
                <a:solidFill>
                  <a:schemeClr val="bg1"/>
                </a:solidFill>
                <a:latin typeface="Calibri"/>
              </a:rPr>
              <a:t>a range of concerns</a:t>
            </a:r>
          </a:p>
        </p:txBody>
      </p:sp>
      <p:sp>
        <p:nvSpPr>
          <p:cNvPr id="10" name="TextBox 9"/>
          <p:cNvSpPr txBox="1"/>
          <p:nvPr/>
        </p:nvSpPr>
        <p:spPr>
          <a:xfrm>
            <a:off x="275167" y="1591731"/>
            <a:ext cx="2370668" cy="2677656"/>
          </a:xfrm>
          <a:prstGeom prst="rect">
            <a:avLst/>
          </a:prstGeom>
          <a:solidFill>
            <a:srgbClr val="F58200"/>
          </a:solidFill>
          <a:ln>
            <a:solidFill>
              <a:schemeClr val="bg1">
                <a:lumMod val="50000"/>
              </a:schemeClr>
            </a:solidFill>
          </a:ln>
          <a:effectLst>
            <a:outerShdw blurRad="50800" dist="101600" dir="2700000" algn="tl" rotWithShape="0">
              <a:srgbClr val="000000">
                <a:alpha val="43000"/>
              </a:srgbClr>
            </a:outerShdw>
          </a:effectLst>
        </p:spPr>
        <p:txBody>
          <a:bodyPr wrap="square" rtlCol="0">
            <a:spAutoFit/>
          </a:bodyPr>
          <a:lstStyle/>
          <a:p>
            <a:pPr algn="ctr"/>
            <a:r>
              <a:rPr lang="en-US" sz="2800" b="1" dirty="0">
                <a:solidFill>
                  <a:schemeClr val="bg1"/>
                </a:solidFill>
              </a:rPr>
              <a:t>CHRONIC PAIN</a:t>
            </a:r>
          </a:p>
          <a:p>
            <a:r>
              <a:rPr lang="en-US" sz="2800" dirty="0">
                <a:solidFill>
                  <a:schemeClr val="bg1"/>
                </a:solidFill>
              </a:rPr>
              <a:t>Low-back pain</a:t>
            </a:r>
          </a:p>
          <a:p>
            <a:r>
              <a:rPr lang="en-US" sz="2800" dirty="0">
                <a:solidFill>
                  <a:schemeClr val="bg1"/>
                </a:solidFill>
              </a:rPr>
              <a:t>Arthritis</a:t>
            </a:r>
          </a:p>
          <a:p>
            <a:r>
              <a:rPr lang="en-US" sz="2800" dirty="0">
                <a:solidFill>
                  <a:schemeClr val="bg1"/>
                </a:solidFill>
              </a:rPr>
              <a:t>PMS</a:t>
            </a:r>
          </a:p>
          <a:p>
            <a:r>
              <a:rPr lang="en-US" sz="2800" dirty="0">
                <a:solidFill>
                  <a:schemeClr val="bg1"/>
                </a:solidFill>
              </a:rPr>
              <a:t>Fibromyalgia</a:t>
            </a:r>
          </a:p>
          <a:p>
            <a:r>
              <a:rPr lang="en-US" sz="2800" dirty="0">
                <a:solidFill>
                  <a:schemeClr val="bg1"/>
                </a:solidFill>
              </a:rPr>
              <a:t>Etc</a:t>
            </a:r>
          </a:p>
        </p:txBody>
      </p:sp>
      <p:sp>
        <p:nvSpPr>
          <p:cNvPr id="12" name="TextBox 11"/>
          <p:cNvSpPr txBox="1"/>
          <p:nvPr/>
        </p:nvSpPr>
        <p:spPr>
          <a:xfrm>
            <a:off x="3302007" y="1591731"/>
            <a:ext cx="2370665" cy="2677656"/>
          </a:xfrm>
          <a:prstGeom prst="rect">
            <a:avLst/>
          </a:prstGeom>
          <a:solidFill>
            <a:srgbClr val="F58200"/>
          </a:solidFill>
          <a:ln>
            <a:solidFill>
              <a:schemeClr val="bg1">
                <a:lumMod val="50000"/>
              </a:schemeClr>
            </a:solidFill>
          </a:ln>
          <a:effectLst>
            <a:outerShdw blurRad="50800" dist="101600" dir="2700000" algn="tl" rotWithShape="0">
              <a:srgbClr val="000000">
                <a:alpha val="43000"/>
              </a:srgbClr>
            </a:outerShdw>
          </a:effectLst>
        </p:spPr>
        <p:txBody>
          <a:bodyPr wrap="square" rtlCol="0">
            <a:spAutoFit/>
          </a:bodyPr>
          <a:lstStyle/>
          <a:p>
            <a:pPr algn="ctr"/>
            <a:r>
              <a:rPr lang="en-US" sz="2800" b="1" dirty="0">
                <a:solidFill>
                  <a:schemeClr val="bg1"/>
                </a:solidFill>
              </a:rPr>
              <a:t>NEUROLOGIC</a:t>
            </a:r>
          </a:p>
          <a:p>
            <a:pPr algn="ctr"/>
            <a:r>
              <a:rPr lang="en-US" sz="2800" b="1" dirty="0">
                <a:solidFill>
                  <a:schemeClr val="bg1"/>
                </a:solidFill>
              </a:rPr>
              <a:t>ISSUES</a:t>
            </a:r>
          </a:p>
          <a:p>
            <a:r>
              <a:rPr lang="en-US" sz="2800" dirty="0">
                <a:solidFill>
                  <a:schemeClr val="bg1"/>
                </a:solidFill>
              </a:rPr>
              <a:t>Stroke effects</a:t>
            </a:r>
          </a:p>
          <a:p>
            <a:r>
              <a:rPr lang="en-US" sz="2800" dirty="0">
                <a:solidFill>
                  <a:schemeClr val="bg1"/>
                </a:solidFill>
              </a:rPr>
              <a:t>MS</a:t>
            </a:r>
          </a:p>
          <a:p>
            <a:r>
              <a:rPr lang="en-US" sz="2800" dirty="0">
                <a:solidFill>
                  <a:schemeClr val="bg1"/>
                </a:solidFill>
              </a:rPr>
              <a:t>Parkinson</a:t>
            </a:r>
            <a:r>
              <a:rPr lang="mr-IN" sz="2800" dirty="0">
                <a:solidFill>
                  <a:schemeClr val="bg1"/>
                </a:solidFill>
              </a:rPr>
              <a:t>’</a:t>
            </a:r>
            <a:r>
              <a:rPr lang="en-US" sz="2800" dirty="0">
                <a:solidFill>
                  <a:schemeClr val="bg1"/>
                </a:solidFill>
              </a:rPr>
              <a:t>s </a:t>
            </a:r>
          </a:p>
          <a:p>
            <a:r>
              <a:rPr lang="en-US" sz="2800" dirty="0">
                <a:solidFill>
                  <a:schemeClr val="bg1"/>
                </a:solidFill>
              </a:rPr>
              <a:t>TBI</a:t>
            </a:r>
          </a:p>
        </p:txBody>
      </p:sp>
      <p:sp>
        <p:nvSpPr>
          <p:cNvPr id="14" name="TextBox 13"/>
          <p:cNvSpPr txBox="1"/>
          <p:nvPr/>
        </p:nvSpPr>
        <p:spPr>
          <a:xfrm>
            <a:off x="6375408" y="1591731"/>
            <a:ext cx="2370665" cy="2677656"/>
          </a:xfrm>
          <a:prstGeom prst="rect">
            <a:avLst/>
          </a:prstGeom>
          <a:solidFill>
            <a:srgbClr val="F58200"/>
          </a:solidFill>
          <a:ln>
            <a:solidFill>
              <a:schemeClr val="bg1">
                <a:lumMod val="50000"/>
              </a:schemeClr>
            </a:solidFill>
          </a:ln>
          <a:effectLst>
            <a:outerShdw blurRad="50800" dist="101600" dir="2700000" algn="tl" rotWithShape="0">
              <a:srgbClr val="000000">
                <a:alpha val="43000"/>
              </a:srgbClr>
            </a:outerShdw>
          </a:effectLst>
        </p:spPr>
        <p:txBody>
          <a:bodyPr wrap="square" rtlCol="0">
            <a:spAutoFit/>
          </a:bodyPr>
          <a:lstStyle/>
          <a:p>
            <a:pPr algn="ctr"/>
            <a:r>
              <a:rPr lang="en-US" sz="2800" b="1" dirty="0">
                <a:solidFill>
                  <a:schemeClr val="bg1"/>
                </a:solidFill>
              </a:rPr>
              <a:t>MENTAL</a:t>
            </a:r>
            <a:br>
              <a:rPr lang="en-US" sz="2800" b="1" dirty="0">
                <a:solidFill>
                  <a:schemeClr val="bg1"/>
                </a:solidFill>
              </a:rPr>
            </a:br>
            <a:r>
              <a:rPr lang="en-US" sz="2800" b="1" dirty="0">
                <a:solidFill>
                  <a:schemeClr val="bg1"/>
                </a:solidFill>
              </a:rPr>
              <a:t>HEALTH</a:t>
            </a:r>
          </a:p>
          <a:p>
            <a:r>
              <a:rPr lang="en-US" sz="2800" dirty="0">
                <a:solidFill>
                  <a:schemeClr val="bg1"/>
                </a:solidFill>
              </a:rPr>
              <a:t>Anxiety</a:t>
            </a:r>
          </a:p>
          <a:p>
            <a:r>
              <a:rPr lang="en-US" sz="2800" dirty="0">
                <a:solidFill>
                  <a:schemeClr val="bg1"/>
                </a:solidFill>
              </a:rPr>
              <a:t>Depression</a:t>
            </a:r>
          </a:p>
          <a:p>
            <a:r>
              <a:rPr lang="en-US" sz="2800" dirty="0">
                <a:solidFill>
                  <a:schemeClr val="bg1"/>
                </a:solidFill>
              </a:rPr>
              <a:t>PTSD</a:t>
            </a:r>
          </a:p>
          <a:p>
            <a:r>
              <a:rPr lang="en-US" sz="2800" dirty="0">
                <a:solidFill>
                  <a:schemeClr val="bg1"/>
                </a:solidFill>
              </a:rPr>
              <a:t>Insomnia</a:t>
            </a:r>
          </a:p>
        </p:txBody>
      </p:sp>
      <p:sp>
        <p:nvSpPr>
          <p:cNvPr id="15" name="TextBox 14"/>
          <p:cNvSpPr txBox="1"/>
          <p:nvPr/>
        </p:nvSpPr>
        <p:spPr>
          <a:xfrm>
            <a:off x="402167" y="4707465"/>
            <a:ext cx="3928535" cy="1384995"/>
          </a:xfrm>
          <a:prstGeom prst="rect">
            <a:avLst/>
          </a:prstGeom>
          <a:solidFill>
            <a:srgbClr val="F58200"/>
          </a:solidFill>
          <a:ln>
            <a:solidFill>
              <a:schemeClr val="bg1">
                <a:lumMod val="50000"/>
              </a:schemeClr>
            </a:solidFill>
          </a:ln>
          <a:effectLst>
            <a:outerShdw blurRad="50800" dist="101600" dir="2700000" algn="tl" rotWithShape="0">
              <a:srgbClr val="000000">
                <a:alpha val="43000"/>
              </a:srgbClr>
            </a:outerShdw>
          </a:effectLst>
        </p:spPr>
        <p:txBody>
          <a:bodyPr wrap="square" rtlCol="0">
            <a:spAutoFit/>
          </a:bodyPr>
          <a:lstStyle/>
          <a:p>
            <a:pPr algn="ctr"/>
            <a:r>
              <a:rPr lang="en-US" sz="2800" b="1" dirty="0">
                <a:solidFill>
                  <a:schemeClr val="bg1"/>
                </a:solidFill>
              </a:rPr>
              <a:t>ILLNESS SUPPORT</a:t>
            </a:r>
          </a:p>
          <a:p>
            <a:r>
              <a:rPr lang="en-US" sz="2800" dirty="0">
                <a:solidFill>
                  <a:schemeClr val="bg1"/>
                </a:solidFill>
              </a:rPr>
              <a:t>Cancer, diabetes</a:t>
            </a:r>
          </a:p>
          <a:p>
            <a:r>
              <a:rPr lang="en-US" sz="2800" dirty="0">
                <a:solidFill>
                  <a:schemeClr val="bg1"/>
                </a:solidFill>
              </a:rPr>
              <a:t>Heart disease</a:t>
            </a:r>
          </a:p>
        </p:txBody>
      </p:sp>
      <p:sp>
        <p:nvSpPr>
          <p:cNvPr id="16" name="TextBox 15"/>
          <p:cNvSpPr txBox="1"/>
          <p:nvPr/>
        </p:nvSpPr>
        <p:spPr>
          <a:xfrm>
            <a:off x="4648201" y="4711701"/>
            <a:ext cx="3992037" cy="1384995"/>
          </a:xfrm>
          <a:prstGeom prst="rect">
            <a:avLst/>
          </a:prstGeom>
          <a:solidFill>
            <a:srgbClr val="F58200"/>
          </a:solidFill>
          <a:ln>
            <a:solidFill>
              <a:schemeClr val="bg1">
                <a:lumMod val="50000"/>
              </a:schemeClr>
            </a:solidFill>
          </a:ln>
          <a:effectLst>
            <a:outerShdw blurRad="50800" dist="101600" dir="2700000" algn="tl" rotWithShape="0">
              <a:srgbClr val="000000">
                <a:alpha val="43000"/>
              </a:srgbClr>
            </a:outerShdw>
          </a:effectLst>
        </p:spPr>
        <p:txBody>
          <a:bodyPr wrap="square" rtlCol="0">
            <a:spAutoFit/>
          </a:bodyPr>
          <a:lstStyle/>
          <a:p>
            <a:pPr algn="ctr"/>
            <a:r>
              <a:rPr lang="en-US" sz="2800" b="1" dirty="0">
                <a:solidFill>
                  <a:schemeClr val="bg1"/>
                </a:solidFill>
              </a:rPr>
              <a:t>HEALTHY AGING</a:t>
            </a:r>
          </a:p>
          <a:p>
            <a:r>
              <a:rPr lang="en-US" sz="2800" dirty="0">
                <a:solidFill>
                  <a:schemeClr val="bg1"/>
                </a:solidFill>
              </a:rPr>
              <a:t>Osteoporosis</a:t>
            </a:r>
          </a:p>
          <a:p>
            <a:r>
              <a:rPr lang="en-US" sz="2800" dirty="0">
                <a:solidFill>
                  <a:schemeClr val="bg1"/>
                </a:solidFill>
              </a:rPr>
              <a:t>Balance &amp; fall prevention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808"/>
            <a:ext cx="9144000" cy="1328705"/>
          </a:xfrm>
          <a:prstGeom prst="rect">
            <a:avLst/>
          </a:prstGeom>
          <a:solidFill>
            <a:srgbClr val="0000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18533" y="63488"/>
            <a:ext cx="8906932" cy="1261884"/>
          </a:xfrm>
          <a:prstGeom prst="rect">
            <a:avLst/>
          </a:prstGeom>
          <a:noFill/>
        </p:spPr>
        <p:txBody>
          <a:bodyPr wrap="square" rtlCol="0">
            <a:spAutoFit/>
          </a:bodyPr>
          <a:lstStyle/>
          <a:p>
            <a:r>
              <a:rPr lang="en-US" sz="3800" dirty="0">
                <a:solidFill>
                  <a:schemeClr val="bg1"/>
                </a:solidFill>
                <a:latin typeface="Calibri"/>
              </a:rPr>
              <a:t>And go beyond conditions</a:t>
            </a:r>
            <a:br>
              <a:rPr lang="en-US" sz="3800" dirty="0">
                <a:solidFill>
                  <a:schemeClr val="bg1"/>
                </a:solidFill>
                <a:latin typeface="Calibri"/>
              </a:rPr>
            </a:br>
            <a:r>
              <a:rPr lang="en-US" sz="3800" dirty="0">
                <a:solidFill>
                  <a:schemeClr val="bg1"/>
                </a:solidFill>
                <a:latin typeface="Calibri"/>
              </a:rPr>
              <a:t>&amp; individual systems or parts</a:t>
            </a:r>
          </a:p>
        </p:txBody>
      </p:sp>
      <p:sp>
        <p:nvSpPr>
          <p:cNvPr id="10" name="TextBox 9"/>
          <p:cNvSpPr txBox="1"/>
          <p:nvPr/>
        </p:nvSpPr>
        <p:spPr>
          <a:xfrm>
            <a:off x="275167" y="1443562"/>
            <a:ext cx="2370668" cy="2677656"/>
          </a:xfrm>
          <a:prstGeom prst="rect">
            <a:avLst/>
          </a:prstGeom>
          <a:solidFill>
            <a:srgbClr val="F58200">
              <a:alpha val="20000"/>
            </a:srgbClr>
          </a:solidFill>
          <a:ln>
            <a:solidFill>
              <a:schemeClr val="bg1">
                <a:lumMod val="85000"/>
              </a:schemeClr>
            </a:solidFill>
          </a:ln>
          <a:effectLst/>
        </p:spPr>
        <p:txBody>
          <a:bodyPr wrap="square" rtlCol="0">
            <a:spAutoFit/>
          </a:bodyPr>
          <a:lstStyle/>
          <a:p>
            <a:pPr algn="ctr"/>
            <a:r>
              <a:rPr lang="en-US" sz="2800" b="1" dirty="0">
                <a:solidFill>
                  <a:schemeClr val="bg1"/>
                </a:solidFill>
              </a:rPr>
              <a:t>CHRONIC PAIN</a:t>
            </a:r>
          </a:p>
          <a:p>
            <a:r>
              <a:rPr lang="en-US" sz="2800" dirty="0">
                <a:solidFill>
                  <a:schemeClr val="bg1"/>
                </a:solidFill>
              </a:rPr>
              <a:t>Low-back pain</a:t>
            </a:r>
          </a:p>
          <a:p>
            <a:r>
              <a:rPr lang="en-US" sz="2800" dirty="0">
                <a:solidFill>
                  <a:schemeClr val="bg1"/>
                </a:solidFill>
              </a:rPr>
              <a:t>Arthritis</a:t>
            </a:r>
          </a:p>
          <a:p>
            <a:r>
              <a:rPr lang="en-US" sz="2800" dirty="0">
                <a:solidFill>
                  <a:schemeClr val="bg1"/>
                </a:solidFill>
              </a:rPr>
              <a:t>PMS</a:t>
            </a:r>
          </a:p>
          <a:p>
            <a:r>
              <a:rPr lang="en-US" sz="2800" dirty="0">
                <a:solidFill>
                  <a:schemeClr val="bg1"/>
                </a:solidFill>
              </a:rPr>
              <a:t>Fibromyalgia</a:t>
            </a:r>
          </a:p>
          <a:p>
            <a:r>
              <a:rPr lang="en-US" sz="2800" dirty="0">
                <a:solidFill>
                  <a:schemeClr val="bg1"/>
                </a:solidFill>
              </a:rPr>
              <a:t>Etc</a:t>
            </a:r>
          </a:p>
        </p:txBody>
      </p:sp>
      <p:sp>
        <p:nvSpPr>
          <p:cNvPr id="12" name="TextBox 11"/>
          <p:cNvSpPr txBox="1"/>
          <p:nvPr/>
        </p:nvSpPr>
        <p:spPr>
          <a:xfrm>
            <a:off x="3302007" y="1443562"/>
            <a:ext cx="2370665" cy="2677656"/>
          </a:xfrm>
          <a:prstGeom prst="rect">
            <a:avLst/>
          </a:prstGeom>
          <a:solidFill>
            <a:srgbClr val="F58200">
              <a:alpha val="20000"/>
            </a:srgbClr>
          </a:solidFill>
          <a:ln>
            <a:solidFill>
              <a:schemeClr val="bg1">
                <a:lumMod val="85000"/>
              </a:schemeClr>
            </a:solidFill>
          </a:ln>
          <a:effectLst/>
        </p:spPr>
        <p:txBody>
          <a:bodyPr wrap="square" rtlCol="0">
            <a:spAutoFit/>
          </a:bodyPr>
          <a:lstStyle/>
          <a:p>
            <a:pPr algn="ctr"/>
            <a:r>
              <a:rPr lang="en-US" sz="2800" b="1" dirty="0">
                <a:solidFill>
                  <a:schemeClr val="bg1"/>
                </a:solidFill>
              </a:rPr>
              <a:t>NEUROLOGIC</a:t>
            </a:r>
          </a:p>
          <a:p>
            <a:pPr algn="ctr"/>
            <a:r>
              <a:rPr lang="en-US" sz="2800" b="1" dirty="0">
                <a:solidFill>
                  <a:schemeClr val="bg1"/>
                </a:solidFill>
              </a:rPr>
              <a:t>ISSUES</a:t>
            </a:r>
          </a:p>
          <a:p>
            <a:r>
              <a:rPr lang="en-US" sz="2800" dirty="0">
                <a:solidFill>
                  <a:schemeClr val="bg1"/>
                </a:solidFill>
              </a:rPr>
              <a:t>Stroke effects</a:t>
            </a:r>
          </a:p>
          <a:p>
            <a:r>
              <a:rPr lang="en-US" sz="2800" dirty="0">
                <a:solidFill>
                  <a:schemeClr val="bg1"/>
                </a:solidFill>
              </a:rPr>
              <a:t>MS</a:t>
            </a:r>
          </a:p>
          <a:p>
            <a:r>
              <a:rPr lang="en-US" sz="2800" dirty="0">
                <a:solidFill>
                  <a:schemeClr val="bg1"/>
                </a:solidFill>
              </a:rPr>
              <a:t>Parkinson</a:t>
            </a:r>
            <a:r>
              <a:rPr lang="mr-IN" sz="2800" dirty="0">
                <a:solidFill>
                  <a:schemeClr val="bg1"/>
                </a:solidFill>
              </a:rPr>
              <a:t>’</a:t>
            </a:r>
            <a:r>
              <a:rPr lang="en-US" sz="2800" dirty="0">
                <a:solidFill>
                  <a:schemeClr val="bg1"/>
                </a:solidFill>
              </a:rPr>
              <a:t>s </a:t>
            </a:r>
          </a:p>
          <a:p>
            <a:r>
              <a:rPr lang="en-US" sz="2800" dirty="0">
                <a:solidFill>
                  <a:schemeClr val="bg1"/>
                </a:solidFill>
              </a:rPr>
              <a:t>TBI</a:t>
            </a:r>
          </a:p>
        </p:txBody>
      </p:sp>
      <p:sp>
        <p:nvSpPr>
          <p:cNvPr id="14" name="TextBox 13"/>
          <p:cNvSpPr txBox="1"/>
          <p:nvPr/>
        </p:nvSpPr>
        <p:spPr>
          <a:xfrm>
            <a:off x="6375408" y="1443562"/>
            <a:ext cx="2370665" cy="2677656"/>
          </a:xfrm>
          <a:prstGeom prst="rect">
            <a:avLst/>
          </a:prstGeom>
          <a:solidFill>
            <a:srgbClr val="F58200">
              <a:alpha val="20000"/>
            </a:srgbClr>
          </a:solidFill>
          <a:ln>
            <a:solidFill>
              <a:schemeClr val="bg1">
                <a:lumMod val="85000"/>
              </a:schemeClr>
            </a:solidFill>
          </a:ln>
          <a:effectLst/>
        </p:spPr>
        <p:txBody>
          <a:bodyPr wrap="square" rtlCol="0">
            <a:spAutoFit/>
          </a:bodyPr>
          <a:lstStyle/>
          <a:p>
            <a:pPr algn="ctr"/>
            <a:r>
              <a:rPr lang="en-US" sz="2800" b="1" dirty="0">
                <a:solidFill>
                  <a:schemeClr val="bg1"/>
                </a:solidFill>
              </a:rPr>
              <a:t>MENTAL</a:t>
            </a:r>
            <a:br>
              <a:rPr lang="en-US" sz="2800" b="1" dirty="0">
                <a:solidFill>
                  <a:schemeClr val="bg1"/>
                </a:solidFill>
              </a:rPr>
            </a:br>
            <a:r>
              <a:rPr lang="en-US" sz="2800" b="1" dirty="0">
                <a:solidFill>
                  <a:schemeClr val="bg1"/>
                </a:solidFill>
              </a:rPr>
              <a:t>HEALTH</a:t>
            </a:r>
          </a:p>
          <a:p>
            <a:r>
              <a:rPr lang="en-US" sz="2800" dirty="0">
                <a:solidFill>
                  <a:schemeClr val="bg1"/>
                </a:solidFill>
              </a:rPr>
              <a:t>Anxiety</a:t>
            </a:r>
          </a:p>
          <a:p>
            <a:r>
              <a:rPr lang="en-US" sz="2800" dirty="0">
                <a:solidFill>
                  <a:schemeClr val="bg1"/>
                </a:solidFill>
              </a:rPr>
              <a:t>Depression</a:t>
            </a:r>
          </a:p>
          <a:p>
            <a:r>
              <a:rPr lang="en-US" sz="2800" dirty="0">
                <a:solidFill>
                  <a:schemeClr val="bg1"/>
                </a:solidFill>
              </a:rPr>
              <a:t>PTSD</a:t>
            </a:r>
          </a:p>
          <a:p>
            <a:r>
              <a:rPr lang="en-US" sz="2800" dirty="0">
                <a:solidFill>
                  <a:schemeClr val="bg1"/>
                </a:solidFill>
              </a:rPr>
              <a:t>Insomnia</a:t>
            </a:r>
          </a:p>
        </p:txBody>
      </p:sp>
      <p:sp>
        <p:nvSpPr>
          <p:cNvPr id="15" name="TextBox 14"/>
          <p:cNvSpPr txBox="1"/>
          <p:nvPr/>
        </p:nvSpPr>
        <p:spPr>
          <a:xfrm>
            <a:off x="402167" y="4284125"/>
            <a:ext cx="3928535" cy="1384995"/>
          </a:xfrm>
          <a:prstGeom prst="rect">
            <a:avLst/>
          </a:prstGeom>
          <a:solidFill>
            <a:srgbClr val="F58200">
              <a:alpha val="20000"/>
            </a:srgbClr>
          </a:solidFill>
          <a:ln>
            <a:solidFill>
              <a:schemeClr val="bg1">
                <a:lumMod val="85000"/>
              </a:schemeClr>
            </a:solidFill>
          </a:ln>
          <a:effectLst/>
        </p:spPr>
        <p:txBody>
          <a:bodyPr wrap="square" rtlCol="0">
            <a:spAutoFit/>
          </a:bodyPr>
          <a:lstStyle/>
          <a:p>
            <a:pPr algn="ctr"/>
            <a:r>
              <a:rPr lang="en-US" sz="2800" b="1" dirty="0">
                <a:solidFill>
                  <a:schemeClr val="bg1"/>
                </a:solidFill>
              </a:rPr>
              <a:t>ILLNESS SUPPORT</a:t>
            </a:r>
          </a:p>
          <a:p>
            <a:r>
              <a:rPr lang="en-US" sz="2800" dirty="0">
                <a:solidFill>
                  <a:schemeClr val="bg1"/>
                </a:solidFill>
              </a:rPr>
              <a:t>Cancer, diabetes</a:t>
            </a:r>
          </a:p>
          <a:p>
            <a:r>
              <a:rPr lang="en-US" sz="2800" dirty="0">
                <a:solidFill>
                  <a:schemeClr val="bg1"/>
                </a:solidFill>
              </a:rPr>
              <a:t>Heart disease</a:t>
            </a:r>
          </a:p>
        </p:txBody>
      </p:sp>
      <p:sp>
        <p:nvSpPr>
          <p:cNvPr id="16" name="TextBox 15"/>
          <p:cNvSpPr txBox="1"/>
          <p:nvPr/>
        </p:nvSpPr>
        <p:spPr>
          <a:xfrm>
            <a:off x="4648201" y="4288361"/>
            <a:ext cx="3992037" cy="1384995"/>
          </a:xfrm>
          <a:prstGeom prst="rect">
            <a:avLst/>
          </a:prstGeom>
          <a:solidFill>
            <a:srgbClr val="F58200">
              <a:alpha val="20000"/>
            </a:srgbClr>
          </a:solidFill>
          <a:ln>
            <a:solidFill>
              <a:schemeClr val="bg1">
                <a:lumMod val="85000"/>
              </a:schemeClr>
            </a:solidFill>
          </a:ln>
          <a:effectLst/>
        </p:spPr>
        <p:txBody>
          <a:bodyPr wrap="square" rtlCol="0">
            <a:spAutoFit/>
          </a:bodyPr>
          <a:lstStyle/>
          <a:p>
            <a:pPr algn="ctr"/>
            <a:r>
              <a:rPr lang="en-US" sz="2800" b="1" dirty="0">
                <a:solidFill>
                  <a:schemeClr val="bg1"/>
                </a:solidFill>
              </a:rPr>
              <a:t>HEALTHY AGING</a:t>
            </a:r>
          </a:p>
          <a:p>
            <a:r>
              <a:rPr lang="en-US" sz="2800" dirty="0">
                <a:solidFill>
                  <a:schemeClr val="bg1"/>
                </a:solidFill>
              </a:rPr>
              <a:t>Osteoporosis</a:t>
            </a:r>
          </a:p>
          <a:p>
            <a:r>
              <a:rPr lang="en-US" sz="2800" dirty="0">
                <a:solidFill>
                  <a:schemeClr val="bg1"/>
                </a:solidFill>
              </a:rPr>
              <a:t>Balance &amp; fall prevention</a:t>
            </a:r>
          </a:p>
        </p:txBody>
      </p:sp>
      <p:sp>
        <p:nvSpPr>
          <p:cNvPr id="2" name="TextBox 1"/>
          <p:cNvSpPr txBox="1"/>
          <p:nvPr/>
        </p:nvSpPr>
        <p:spPr>
          <a:xfrm>
            <a:off x="0" y="5826890"/>
            <a:ext cx="9144001" cy="984885"/>
          </a:xfrm>
          <a:prstGeom prst="rect">
            <a:avLst/>
          </a:prstGeom>
          <a:noFill/>
        </p:spPr>
        <p:txBody>
          <a:bodyPr wrap="square" rtlCol="0">
            <a:spAutoFit/>
          </a:bodyPr>
          <a:lstStyle/>
          <a:p>
            <a:pPr algn="ctr"/>
            <a:r>
              <a:rPr lang="en-US" sz="5800" b="1" dirty="0">
                <a:solidFill>
                  <a:srgbClr val="538734"/>
                </a:solidFill>
                <a:latin typeface="Garamond"/>
                <a:cs typeface="Garamond"/>
              </a:rPr>
              <a:t>OVERALL WELL-BEING</a:t>
            </a:r>
          </a:p>
        </p:txBody>
      </p:sp>
      <p:cxnSp>
        <p:nvCxnSpPr>
          <p:cNvPr id="5" name="Straight Connector 4"/>
          <p:cNvCxnSpPr/>
          <p:nvPr/>
        </p:nvCxnSpPr>
        <p:spPr>
          <a:xfrm>
            <a:off x="266702" y="5869224"/>
            <a:ext cx="8521705" cy="0"/>
          </a:xfrm>
          <a:prstGeom prst="line">
            <a:avLst/>
          </a:prstGeom>
          <a:ln w="50800">
            <a:solidFill>
              <a:srgbClr val="53873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649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slide2_bkgd.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1142999" y="135460"/>
            <a:ext cx="7865533" cy="677108"/>
          </a:xfrm>
          <a:prstGeom prst="rect">
            <a:avLst/>
          </a:prstGeom>
          <a:noFill/>
        </p:spPr>
        <p:txBody>
          <a:bodyPr wrap="square" rtlCol="0">
            <a:spAutoFit/>
          </a:bodyPr>
          <a:lstStyle/>
          <a:p>
            <a:r>
              <a:rPr lang="en-US" sz="3800" dirty="0">
                <a:solidFill>
                  <a:schemeClr val="bg1"/>
                </a:solidFill>
                <a:latin typeface="Calibri"/>
              </a:rPr>
              <a:t>Yoga therapy</a:t>
            </a:r>
            <a:r>
              <a:rPr lang="mr-IN" sz="3800" dirty="0">
                <a:solidFill>
                  <a:schemeClr val="bg1"/>
                </a:solidFill>
                <a:latin typeface="Calibri"/>
              </a:rPr>
              <a:t>…</a:t>
            </a:r>
            <a:endParaRPr lang="en-US" sz="3800" dirty="0">
              <a:solidFill>
                <a:schemeClr val="bg1"/>
              </a:solidFill>
              <a:latin typeface="Calibri"/>
            </a:endParaRPr>
          </a:p>
        </p:txBody>
      </p:sp>
      <p:sp>
        <p:nvSpPr>
          <p:cNvPr id="2" name="TextBox 1"/>
          <p:cNvSpPr txBox="1"/>
          <p:nvPr/>
        </p:nvSpPr>
        <p:spPr>
          <a:xfrm>
            <a:off x="825512" y="-266713"/>
            <a:ext cx="1524000" cy="4324261"/>
          </a:xfrm>
          <a:prstGeom prst="rect">
            <a:avLst/>
          </a:prstGeom>
          <a:noFill/>
        </p:spPr>
        <p:txBody>
          <a:bodyPr wrap="square" rtlCol="0">
            <a:spAutoFit/>
          </a:bodyPr>
          <a:lstStyle/>
          <a:p>
            <a:r>
              <a:rPr lang="en-US" sz="27500" b="1" dirty="0">
                <a:solidFill>
                  <a:schemeClr val="bg1">
                    <a:lumMod val="85000"/>
                  </a:schemeClr>
                </a:solidFill>
                <a:latin typeface="Garamond"/>
                <a:cs typeface="Garamond"/>
              </a:rPr>
              <a:t>“</a:t>
            </a:r>
          </a:p>
        </p:txBody>
      </p:sp>
      <p:sp>
        <p:nvSpPr>
          <p:cNvPr id="8" name="TextBox 7"/>
          <p:cNvSpPr txBox="1"/>
          <p:nvPr/>
        </p:nvSpPr>
        <p:spPr>
          <a:xfrm>
            <a:off x="3308368" y="3054038"/>
            <a:ext cx="1858421" cy="4324261"/>
          </a:xfrm>
          <a:prstGeom prst="rect">
            <a:avLst/>
          </a:prstGeom>
          <a:noFill/>
        </p:spPr>
        <p:txBody>
          <a:bodyPr wrap="square" rtlCol="0">
            <a:spAutoFit/>
          </a:bodyPr>
          <a:lstStyle/>
          <a:p>
            <a:r>
              <a:rPr lang="en-US" sz="27500" b="1" dirty="0">
                <a:solidFill>
                  <a:schemeClr val="bg1">
                    <a:lumMod val="85000"/>
                  </a:schemeClr>
                </a:solidFill>
                <a:latin typeface="Garamond"/>
                <a:cs typeface="Garamond"/>
              </a:rPr>
              <a:t>”</a:t>
            </a:r>
          </a:p>
        </p:txBody>
      </p:sp>
      <p:sp>
        <p:nvSpPr>
          <p:cNvPr id="6" name="TextBox 5"/>
          <p:cNvSpPr txBox="1"/>
          <p:nvPr/>
        </p:nvSpPr>
        <p:spPr>
          <a:xfrm>
            <a:off x="1121838" y="986362"/>
            <a:ext cx="6984991" cy="4524315"/>
          </a:xfrm>
          <a:prstGeom prst="rect">
            <a:avLst/>
          </a:prstGeom>
          <a:noFill/>
        </p:spPr>
        <p:txBody>
          <a:bodyPr wrap="square" rtlCol="0">
            <a:spAutoFit/>
          </a:bodyPr>
          <a:lstStyle/>
          <a:p>
            <a:r>
              <a:rPr lang="en-US" sz="3200" dirty="0">
                <a:latin typeface="Garamond"/>
                <a:cs typeface="Garamond"/>
              </a:rPr>
              <a:t>clients are usually not coming to learn yoga, but to get help with or relief from some symptom or health condition that is troubling them. In most cases, the instruction focuses on their condition and how the yoga techniques can help them feel better or improve their function, rather than on the techniques or methods of yoga practice.</a:t>
            </a:r>
            <a:endParaRPr lang="en-US" sz="3200" dirty="0">
              <a:solidFill>
                <a:srgbClr val="000000"/>
              </a:solidFill>
              <a:latin typeface="Garamond"/>
              <a:cs typeface="Garamond"/>
            </a:endParaRPr>
          </a:p>
        </p:txBody>
      </p:sp>
      <p:sp>
        <p:nvSpPr>
          <p:cNvPr id="3" name="TextBox 2"/>
          <p:cNvSpPr txBox="1"/>
          <p:nvPr/>
        </p:nvSpPr>
        <p:spPr>
          <a:xfrm>
            <a:off x="6394465" y="5326011"/>
            <a:ext cx="2664875" cy="369332"/>
          </a:xfrm>
          <a:prstGeom prst="rect">
            <a:avLst/>
          </a:prstGeom>
          <a:noFill/>
        </p:spPr>
        <p:txBody>
          <a:bodyPr wrap="square" rtlCol="0">
            <a:spAutoFit/>
          </a:bodyPr>
          <a:lstStyle/>
          <a:p>
            <a:r>
              <a:rPr lang="en-US" dirty="0"/>
              <a:t>—Gary Kraftsow, C-IAYT</a:t>
            </a:r>
          </a:p>
        </p:txBody>
      </p:sp>
    </p:spTree>
    <p:extLst>
      <p:ext uri="{BB962C8B-B14F-4D97-AF65-F5344CB8AC3E}">
        <p14:creationId xmlns:p14="http://schemas.microsoft.com/office/powerpoint/2010/main" val="217062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808"/>
            <a:ext cx="9144000" cy="1328705"/>
          </a:xfrm>
          <a:prstGeom prst="rect">
            <a:avLst/>
          </a:prstGeom>
          <a:solidFill>
            <a:srgbClr val="0000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18533" y="253991"/>
            <a:ext cx="8906932" cy="677108"/>
          </a:xfrm>
          <a:prstGeom prst="rect">
            <a:avLst/>
          </a:prstGeom>
          <a:noFill/>
        </p:spPr>
        <p:txBody>
          <a:bodyPr wrap="square" rtlCol="0">
            <a:spAutoFit/>
          </a:bodyPr>
          <a:lstStyle/>
          <a:p>
            <a:r>
              <a:rPr lang="en-US" sz="3800" dirty="0">
                <a:solidFill>
                  <a:schemeClr val="bg1"/>
                </a:solidFill>
                <a:latin typeface="Calibri"/>
              </a:rPr>
              <a:t>Differing focus</a:t>
            </a:r>
          </a:p>
        </p:txBody>
      </p:sp>
      <p:sp>
        <p:nvSpPr>
          <p:cNvPr id="10" name="TextBox 9"/>
          <p:cNvSpPr txBox="1"/>
          <p:nvPr/>
        </p:nvSpPr>
        <p:spPr>
          <a:xfrm>
            <a:off x="232832" y="1824568"/>
            <a:ext cx="4148667" cy="3785652"/>
          </a:xfrm>
          <a:prstGeom prst="rect">
            <a:avLst/>
          </a:prstGeom>
          <a:solidFill>
            <a:srgbClr val="538734"/>
          </a:solidFill>
          <a:ln>
            <a:solidFill>
              <a:schemeClr val="bg1">
                <a:lumMod val="50000"/>
              </a:schemeClr>
            </a:solidFill>
          </a:ln>
          <a:effectLst>
            <a:outerShdw blurRad="50800" dist="101600" dir="2700000" algn="tl" rotWithShape="0">
              <a:srgbClr val="000000">
                <a:alpha val="43000"/>
              </a:srgbClr>
            </a:outerShdw>
          </a:effectLst>
        </p:spPr>
        <p:txBody>
          <a:bodyPr wrap="square" rtlCol="0">
            <a:spAutoFit/>
          </a:bodyPr>
          <a:lstStyle/>
          <a:p>
            <a:pPr algn="ctr"/>
            <a:r>
              <a:rPr lang="en-US" sz="3000" b="1" dirty="0">
                <a:solidFill>
                  <a:schemeClr val="bg1"/>
                </a:solidFill>
              </a:rPr>
              <a:t>YOGA CLASS</a:t>
            </a:r>
          </a:p>
          <a:p>
            <a:pPr marL="457200" indent="-457200">
              <a:buFont typeface="Arial"/>
              <a:buChar char="•"/>
            </a:pPr>
            <a:r>
              <a:rPr lang="en-US" sz="3000" dirty="0">
                <a:solidFill>
                  <a:schemeClr val="bg1"/>
                </a:solidFill>
              </a:rPr>
              <a:t>Instruction in yoga techniques</a:t>
            </a:r>
          </a:p>
          <a:p>
            <a:pPr marL="457200" indent="-457200">
              <a:buFont typeface="Arial"/>
              <a:buChar char="•"/>
            </a:pPr>
            <a:r>
              <a:rPr lang="en-US" sz="3000" dirty="0">
                <a:solidFill>
                  <a:schemeClr val="bg1"/>
                </a:solidFill>
              </a:rPr>
              <a:t>General practice,</a:t>
            </a:r>
            <a:br>
              <a:rPr lang="en-US" sz="3000" dirty="0">
                <a:solidFill>
                  <a:schemeClr val="bg1"/>
                </a:solidFill>
              </a:rPr>
            </a:br>
            <a:r>
              <a:rPr lang="en-US" sz="3000" dirty="0">
                <a:solidFill>
                  <a:schemeClr val="bg1"/>
                </a:solidFill>
              </a:rPr>
              <a:t>often fitness-oriented</a:t>
            </a:r>
          </a:p>
          <a:p>
            <a:pPr marL="457200" indent="-457200">
              <a:buFont typeface="Arial"/>
              <a:buChar char="•"/>
            </a:pPr>
            <a:r>
              <a:rPr lang="en-US" sz="3000" dirty="0">
                <a:solidFill>
                  <a:schemeClr val="bg1"/>
                </a:solidFill>
              </a:rPr>
              <a:t>Limited individual adaptations</a:t>
            </a:r>
          </a:p>
          <a:p>
            <a:pPr marL="457200" indent="-457200">
              <a:buFont typeface="Arial"/>
              <a:buChar char="•"/>
            </a:pPr>
            <a:r>
              <a:rPr lang="en-US" sz="3000" dirty="0">
                <a:solidFill>
                  <a:schemeClr val="bg1"/>
                </a:solidFill>
              </a:rPr>
              <a:t>Community practice</a:t>
            </a:r>
          </a:p>
        </p:txBody>
      </p:sp>
      <p:sp>
        <p:nvSpPr>
          <p:cNvPr id="12" name="TextBox 11"/>
          <p:cNvSpPr txBox="1"/>
          <p:nvPr/>
        </p:nvSpPr>
        <p:spPr>
          <a:xfrm>
            <a:off x="4656668" y="554563"/>
            <a:ext cx="4152899" cy="5632311"/>
          </a:xfrm>
          <a:prstGeom prst="rect">
            <a:avLst/>
          </a:prstGeom>
          <a:solidFill>
            <a:srgbClr val="538734"/>
          </a:solidFill>
          <a:ln>
            <a:solidFill>
              <a:schemeClr val="bg1">
                <a:lumMod val="50000"/>
              </a:schemeClr>
            </a:solidFill>
          </a:ln>
          <a:effectLst>
            <a:outerShdw blurRad="50800" dist="101600" dir="2700000" algn="tl" rotWithShape="0">
              <a:srgbClr val="000000">
                <a:alpha val="43000"/>
              </a:srgbClr>
            </a:outerShdw>
          </a:effectLst>
        </p:spPr>
        <p:txBody>
          <a:bodyPr wrap="square" rtlCol="0">
            <a:spAutoFit/>
          </a:bodyPr>
          <a:lstStyle/>
          <a:p>
            <a:pPr algn="ctr"/>
            <a:r>
              <a:rPr lang="en-US" sz="3000" b="1" dirty="0">
                <a:solidFill>
                  <a:schemeClr val="bg1"/>
                </a:solidFill>
              </a:rPr>
              <a:t>YOGA THERAPY SESSION</a:t>
            </a:r>
          </a:p>
          <a:p>
            <a:pPr marL="457200" indent="-457200">
              <a:buFont typeface="Arial"/>
              <a:buChar char="•"/>
            </a:pPr>
            <a:r>
              <a:rPr lang="en-US" sz="3000" dirty="0">
                <a:solidFill>
                  <a:schemeClr val="bg1"/>
                </a:solidFill>
              </a:rPr>
              <a:t>Individual assessment, formal intake</a:t>
            </a:r>
          </a:p>
          <a:p>
            <a:pPr marL="457200" indent="-457200">
              <a:buFont typeface="Arial"/>
              <a:buChar char="•"/>
            </a:pPr>
            <a:r>
              <a:rPr lang="en-US" sz="3000" dirty="0">
                <a:solidFill>
                  <a:schemeClr val="bg1"/>
                </a:solidFill>
              </a:rPr>
              <a:t>Address specific concern(s)</a:t>
            </a:r>
          </a:p>
          <a:p>
            <a:pPr marL="457200" indent="-457200">
              <a:buFont typeface="Arial"/>
              <a:buChar char="•"/>
            </a:pPr>
            <a:r>
              <a:rPr lang="en-US" sz="3000" dirty="0">
                <a:solidFill>
                  <a:schemeClr val="bg1"/>
                </a:solidFill>
              </a:rPr>
              <a:t>Practices tailored to client goals</a:t>
            </a:r>
          </a:p>
          <a:p>
            <a:pPr marL="457200" indent="-457200">
              <a:buFont typeface="Arial"/>
              <a:buChar char="•"/>
            </a:pPr>
            <a:r>
              <a:rPr lang="en-US" sz="3000" dirty="0">
                <a:solidFill>
                  <a:schemeClr val="bg1"/>
                </a:solidFill>
              </a:rPr>
              <a:t>Individual empowered</a:t>
            </a:r>
            <a:br>
              <a:rPr lang="en-US" sz="3000" dirty="0">
                <a:solidFill>
                  <a:schemeClr val="bg1"/>
                </a:solidFill>
              </a:rPr>
            </a:br>
            <a:r>
              <a:rPr lang="en-US" sz="3000" dirty="0">
                <a:solidFill>
                  <a:schemeClr val="bg1"/>
                </a:solidFill>
              </a:rPr>
              <a:t>with self-healing</a:t>
            </a:r>
          </a:p>
          <a:p>
            <a:pPr marL="457200" indent="-457200">
              <a:buFont typeface="Arial"/>
              <a:buChar char="•"/>
            </a:pPr>
            <a:r>
              <a:rPr lang="en-US" sz="3000" dirty="0">
                <a:solidFill>
                  <a:schemeClr val="bg1"/>
                </a:solidFill>
              </a:rPr>
              <a:t>Therapeutic relationship, possibly in a group</a:t>
            </a:r>
          </a:p>
        </p:txBody>
      </p:sp>
    </p:spTree>
    <p:extLst>
      <p:ext uri="{BB962C8B-B14F-4D97-AF65-F5344CB8AC3E}">
        <p14:creationId xmlns:p14="http://schemas.microsoft.com/office/powerpoint/2010/main" val="17755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808"/>
            <a:ext cx="9144000" cy="1328705"/>
          </a:xfrm>
          <a:prstGeom prst="rect">
            <a:avLst/>
          </a:prstGeom>
          <a:solidFill>
            <a:srgbClr val="0000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18533" y="253991"/>
            <a:ext cx="8906932" cy="677108"/>
          </a:xfrm>
          <a:prstGeom prst="rect">
            <a:avLst/>
          </a:prstGeom>
          <a:noFill/>
        </p:spPr>
        <p:txBody>
          <a:bodyPr wrap="square" rtlCol="0">
            <a:spAutoFit/>
          </a:bodyPr>
          <a:lstStyle/>
          <a:p>
            <a:r>
              <a:rPr lang="en-US" sz="3800" dirty="0">
                <a:solidFill>
                  <a:schemeClr val="bg1"/>
                </a:solidFill>
                <a:latin typeface="Calibri"/>
              </a:rPr>
              <a:t>Differing focus: Knowledge base</a:t>
            </a:r>
          </a:p>
        </p:txBody>
      </p:sp>
      <p:sp>
        <p:nvSpPr>
          <p:cNvPr id="8" name="TextBox 7"/>
          <p:cNvSpPr txBox="1"/>
          <p:nvPr/>
        </p:nvSpPr>
        <p:spPr>
          <a:xfrm>
            <a:off x="390909" y="5997171"/>
            <a:ext cx="8727015" cy="861774"/>
          </a:xfrm>
          <a:prstGeom prst="rect">
            <a:avLst/>
          </a:prstGeom>
          <a:noFill/>
        </p:spPr>
        <p:txBody>
          <a:bodyPr wrap="square" rtlCol="0">
            <a:spAutoFit/>
          </a:bodyPr>
          <a:lstStyle/>
          <a:p>
            <a:pPr algn="r"/>
            <a:r>
              <a:rPr lang="en-US" sz="1000" b="1" dirty="0">
                <a:solidFill>
                  <a:srgbClr val="000000"/>
                </a:solidFill>
                <a:latin typeface="Garamond"/>
                <a:cs typeface="Garamond"/>
              </a:rPr>
              <a:t>Yoga Alliance 200-Hour Standards: </a:t>
            </a:r>
            <a:br>
              <a:rPr lang="en-US" sz="1000" b="1" dirty="0">
                <a:solidFill>
                  <a:srgbClr val="000000"/>
                </a:solidFill>
                <a:latin typeface="Garamond"/>
                <a:cs typeface="Garamond"/>
              </a:rPr>
            </a:br>
            <a:r>
              <a:rPr lang="en-US" sz="1000" dirty="0">
                <a:solidFill>
                  <a:srgbClr val="000000"/>
                </a:solidFill>
                <a:latin typeface="Garamond"/>
                <a:cs typeface="Garamond"/>
              </a:rPr>
              <a:t>https://</a:t>
            </a:r>
            <a:r>
              <a:rPr lang="en-US" sz="1000" dirty="0" err="1">
                <a:solidFill>
                  <a:srgbClr val="000000"/>
                </a:solidFill>
                <a:latin typeface="Garamond"/>
                <a:cs typeface="Garamond"/>
              </a:rPr>
              <a:t>www.yogaalliance.org</a:t>
            </a:r>
            <a:r>
              <a:rPr lang="en-US" sz="1000" dirty="0">
                <a:solidFill>
                  <a:srgbClr val="000000"/>
                </a:solidFill>
                <a:latin typeface="Garamond"/>
                <a:cs typeface="Garamond"/>
              </a:rPr>
              <a:t>/Credentialing/Standards/200-HourStandards</a:t>
            </a:r>
          </a:p>
          <a:p>
            <a:pPr algn="r"/>
            <a:r>
              <a:rPr lang="en-US" sz="1000" b="1" dirty="0">
                <a:solidFill>
                  <a:srgbClr val="000000"/>
                </a:solidFill>
                <a:latin typeface="Garamond"/>
                <a:cs typeface="Garamond"/>
              </a:rPr>
              <a:t>IAYT Educational Standards for the Training of Yoga Therapists:</a:t>
            </a:r>
            <a:r>
              <a:rPr lang="en-US" sz="1000" dirty="0">
                <a:solidFill>
                  <a:srgbClr val="000000"/>
                </a:solidFill>
                <a:latin typeface="Garamond"/>
                <a:cs typeface="Garamond"/>
              </a:rPr>
              <a:t> </a:t>
            </a:r>
            <a:br>
              <a:rPr lang="en-US" sz="1000" dirty="0">
                <a:solidFill>
                  <a:srgbClr val="000000"/>
                </a:solidFill>
                <a:latin typeface="Garamond"/>
                <a:cs typeface="Garamond"/>
              </a:rPr>
            </a:br>
            <a:r>
              <a:rPr lang="en-US" sz="1000" dirty="0">
                <a:solidFill>
                  <a:srgbClr val="000000"/>
                </a:solidFill>
                <a:latin typeface="Garamond"/>
                <a:cs typeface="Garamond"/>
              </a:rPr>
              <a:t>https://</a:t>
            </a:r>
            <a:r>
              <a:rPr lang="en-US" sz="1000" dirty="0" err="1">
                <a:solidFill>
                  <a:srgbClr val="000000"/>
                </a:solidFill>
                <a:latin typeface="Garamond"/>
                <a:cs typeface="Garamond"/>
              </a:rPr>
              <a:t>cdn.ymaws.com</a:t>
            </a:r>
            <a:r>
              <a:rPr lang="en-US" sz="1000" dirty="0">
                <a:solidFill>
                  <a:srgbClr val="000000"/>
                </a:solidFill>
                <a:latin typeface="Garamond"/>
                <a:cs typeface="Garamond"/>
              </a:rPr>
              <a:t>/</a:t>
            </a:r>
            <a:r>
              <a:rPr lang="en-US" sz="1000" dirty="0" err="1">
                <a:solidFill>
                  <a:srgbClr val="000000"/>
                </a:solidFill>
                <a:latin typeface="Garamond"/>
                <a:cs typeface="Garamond"/>
              </a:rPr>
              <a:t>www.iayt.org</a:t>
            </a:r>
            <a:r>
              <a:rPr lang="en-US" sz="1000" dirty="0">
                <a:solidFill>
                  <a:srgbClr val="000000"/>
                </a:solidFill>
                <a:latin typeface="Garamond"/>
                <a:cs typeface="Garamond"/>
              </a:rPr>
              <a:t>/resource/</a:t>
            </a:r>
            <a:r>
              <a:rPr lang="en-US" sz="1000" dirty="0" err="1">
                <a:solidFill>
                  <a:srgbClr val="000000"/>
                </a:solidFill>
                <a:latin typeface="Garamond"/>
                <a:cs typeface="Garamond"/>
              </a:rPr>
              <a:t>resmgr</a:t>
            </a:r>
            <a:r>
              <a:rPr lang="en-US" sz="1000" dirty="0">
                <a:solidFill>
                  <a:srgbClr val="000000"/>
                </a:solidFill>
                <a:latin typeface="Garamond"/>
                <a:cs typeface="Garamond"/>
              </a:rPr>
              <a:t>/</a:t>
            </a:r>
            <a:r>
              <a:rPr lang="en-US" sz="1000" dirty="0" err="1">
                <a:solidFill>
                  <a:srgbClr val="000000"/>
                </a:solidFill>
                <a:latin typeface="Garamond"/>
                <a:cs typeface="Garamond"/>
              </a:rPr>
              <a:t>accreditationmaterials</a:t>
            </a:r>
            <a:r>
              <a:rPr lang="en-US" sz="1000" dirty="0">
                <a:solidFill>
                  <a:srgbClr val="000000"/>
                </a:solidFill>
                <a:latin typeface="Garamond"/>
                <a:cs typeface="Garamond"/>
              </a:rPr>
              <a:t>/</a:t>
            </a:r>
            <a:br>
              <a:rPr lang="en-US" sz="1000" dirty="0">
                <a:solidFill>
                  <a:srgbClr val="000000"/>
                </a:solidFill>
                <a:latin typeface="Garamond"/>
                <a:cs typeface="Garamond"/>
              </a:rPr>
            </a:br>
            <a:r>
              <a:rPr lang="en-US" sz="1000" dirty="0">
                <a:solidFill>
                  <a:srgbClr val="000000"/>
                </a:solidFill>
                <a:latin typeface="Garamond"/>
                <a:cs typeface="Garamond"/>
              </a:rPr>
              <a:t>2017_11_Updates-Ed_Stds/2017_IAYT_Educational_Standa.pdf  </a:t>
            </a:r>
          </a:p>
        </p:txBody>
      </p:sp>
      <p:sp>
        <p:nvSpPr>
          <p:cNvPr id="9" name="TextBox 8">
            <a:extLst>
              <a:ext uri="{FF2B5EF4-FFF2-40B4-BE49-F238E27FC236}">
                <a16:creationId xmlns:a16="http://schemas.microsoft.com/office/drawing/2014/main" id="{CFE1E9D2-153C-4543-9983-743738FDCF32}"/>
              </a:ext>
            </a:extLst>
          </p:cNvPr>
          <p:cNvSpPr txBox="1"/>
          <p:nvPr/>
        </p:nvSpPr>
        <p:spPr>
          <a:xfrm>
            <a:off x="369890" y="1328375"/>
            <a:ext cx="8388348" cy="1292662"/>
          </a:xfrm>
          <a:prstGeom prst="rect">
            <a:avLst/>
          </a:prstGeom>
          <a:noFill/>
        </p:spPr>
        <p:txBody>
          <a:bodyPr wrap="square" rtlCol="0">
            <a:spAutoFit/>
          </a:bodyPr>
          <a:lstStyle/>
          <a:p>
            <a:pPr marL="285750" indent="-285750">
              <a:buFont typeface="Arial" panose="020B0604020202020204" pitchFamily="34" charset="0"/>
              <a:buChar char="•"/>
            </a:pPr>
            <a:r>
              <a:rPr lang="en-US" sz="2600" dirty="0"/>
              <a:t>A yoga therapist is a yoga teacher who has completed additional training </a:t>
            </a:r>
          </a:p>
          <a:p>
            <a:pPr marL="285750" indent="-285750">
              <a:buFont typeface="Arial" panose="020B0604020202020204" pitchFamily="34" charset="0"/>
              <a:buChar char="•"/>
            </a:pPr>
            <a:r>
              <a:rPr lang="en-US" sz="2600" dirty="0"/>
              <a:t>IAYT-accredited training programs last at least 2 years</a:t>
            </a:r>
          </a:p>
        </p:txBody>
      </p:sp>
      <p:graphicFrame>
        <p:nvGraphicFramePr>
          <p:cNvPr id="10" name="Table 9">
            <a:extLst>
              <a:ext uri="{FF2B5EF4-FFF2-40B4-BE49-F238E27FC236}">
                <a16:creationId xmlns:a16="http://schemas.microsoft.com/office/drawing/2014/main" id="{084420E9-C27A-E247-887B-5F176C8CE58A}"/>
              </a:ext>
            </a:extLst>
          </p:cNvPr>
          <p:cNvGraphicFramePr>
            <a:graphicFrameLocks noGrp="1"/>
          </p:cNvGraphicFramePr>
          <p:nvPr>
            <p:extLst>
              <p:ext uri="{D42A27DB-BD31-4B8C-83A1-F6EECF244321}">
                <p14:modId xmlns:p14="http://schemas.microsoft.com/office/powerpoint/2010/main" val="3613905480"/>
              </p:ext>
            </p:extLst>
          </p:nvPr>
        </p:nvGraphicFramePr>
        <p:xfrm>
          <a:off x="430916" y="2681806"/>
          <a:ext cx="8287618" cy="3235960"/>
        </p:xfrm>
        <a:graphic>
          <a:graphicData uri="http://schemas.openxmlformats.org/drawingml/2006/table">
            <a:tbl>
              <a:tblPr firstRow="1" bandRow="1">
                <a:tableStyleId>{5C22544A-7EE6-4342-B048-85BDC9FD1C3A}</a:tableStyleId>
              </a:tblPr>
              <a:tblGrid>
                <a:gridCol w="4301409">
                  <a:extLst>
                    <a:ext uri="{9D8B030D-6E8A-4147-A177-3AD203B41FA5}">
                      <a16:colId xmlns:a16="http://schemas.microsoft.com/office/drawing/2014/main" val="2301302011"/>
                    </a:ext>
                  </a:extLst>
                </a:gridCol>
                <a:gridCol w="1956531">
                  <a:extLst>
                    <a:ext uri="{9D8B030D-6E8A-4147-A177-3AD203B41FA5}">
                      <a16:colId xmlns:a16="http://schemas.microsoft.com/office/drawing/2014/main" val="2833139330"/>
                    </a:ext>
                  </a:extLst>
                </a:gridCol>
                <a:gridCol w="2029678">
                  <a:extLst>
                    <a:ext uri="{9D8B030D-6E8A-4147-A177-3AD203B41FA5}">
                      <a16:colId xmlns:a16="http://schemas.microsoft.com/office/drawing/2014/main" val="589161759"/>
                    </a:ext>
                  </a:extLst>
                </a:gridCol>
              </a:tblGrid>
              <a:tr h="370840">
                <a:tc>
                  <a:txBody>
                    <a:bodyPr/>
                    <a:lstStyle/>
                    <a:p>
                      <a:r>
                        <a:rPr lang="en-US" dirty="0"/>
                        <a:t>FOR EXAMPLE . . .</a:t>
                      </a:r>
                    </a:p>
                  </a:txBody>
                  <a:tcPr anchor="b"/>
                </a:tc>
                <a:tc>
                  <a:txBody>
                    <a:bodyPr/>
                    <a:lstStyle/>
                    <a:p>
                      <a:pPr algn="ctr"/>
                      <a:r>
                        <a:rPr lang="en-US" dirty="0"/>
                        <a:t>YOGA TEACHER</a:t>
                      </a:r>
                      <a:br>
                        <a:rPr lang="en-US" dirty="0"/>
                      </a:br>
                      <a:r>
                        <a:rPr lang="en-US" dirty="0"/>
                        <a:t>(RYT 200)</a:t>
                      </a:r>
                    </a:p>
                  </a:txBody>
                  <a:tcPr/>
                </a:tc>
                <a:tc>
                  <a:txBody>
                    <a:bodyPr/>
                    <a:lstStyle/>
                    <a:p>
                      <a:pPr algn="ctr"/>
                      <a:r>
                        <a:rPr lang="en-US" dirty="0"/>
                        <a:t>YOGA THERAPIST</a:t>
                      </a:r>
                      <a:br>
                        <a:rPr lang="en-US" dirty="0"/>
                      </a:br>
                      <a:r>
                        <a:rPr lang="en-US" dirty="0"/>
                        <a:t>(C-IAYT)</a:t>
                      </a:r>
                    </a:p>
                  </a:txBody>
                  <a:tcPr/>
                </a:tc>
                <a:extLst>
                  <a:ext uri="{0D108BD9-81ED-4DB2-BD59-A6C34878D82A}">
                    <a16:rowId xmlns:a16="http://schemas.microsoft.com/office/drawing/2014/main" val="374384382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Yoga philosophy/foundations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79433703"/>
                  </a:ext>
                </a:extLst>
              </a:tr>
              <a:tr h="370840">
                <a:tc>
                  <a:txBody>
                    <a:bodyPr/>
                    <a:lstStyle/>
                    <a:p>
                      <a:r>
                        <a:rPr lang="en-US" sz="1800" dirty="0"/>
                        <a:t>Basic anatomy &amp; physiology</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99617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Practice teaching, assisting a teacher </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65113492"/>
                  </a:ext>
                </a:extLst>
              </a:tr>
              <a:tr h="370840">
                <a:tc>
                  <a:txBody>
                    <a:bodyPr/>
                    <a:lstStyle/>
                    <a:p>
                      <a:r>
                        <a:rPr lang="en-US" sz="1800" dirty="0"/>
                        <a:t>Psychology, additional biomedicine</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953682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Adaptation of yoga tools to individual needs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0632598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In-depth anatomy &amp; pathophysiology</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867976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Extensive clinical practicum</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85893627"/>
                  </a:ext>
                </a:extLst>
              </a:tr>
            </a:tbl>
          </a:graphicData>
        </a:graphic>
      </p:graphicFrame>
      <p:grpSp>
        <p:nvGrpSpPr>
          <p:cNvPr id="27" name="Group 26">
            <a:extLst>
              <a:ext uri="{FF2B5EF4-FFF2-40B4-BE49-F238E27FC236}">
                <a16:creationId xmlns:a16="http://schemas.microsoft.com/office/drawing/2014/main" id="{F89F590B-FE02-8449-8B35-84B595D5788D}"/>
              </a:ext>
            </a:extLst>
          </p:cNvPr>
          <p:cNvGrpSpPr/>
          <p:nvPr/>
        </p:nvGrpSpPr>
        <p:grpSpPr>
          <a:xfrm>
            <a:off x="5555213" y="3361872"/>
            <a:ext cx="2311459" cy="2524042"/>
            <a:chOff x="5933584" y="3414422"/>
            <a:chExt cx="2311459" cy="2524042"/>
          </a:xfrm>
        </p:grpSpPr>
        <p:pic>
          <p:nvPicPr>
            <p:cNvPr id="12" name="Picture 11">
              <a:extLst>
                <a:ext uri="{FF2B5EF4-FFF2-40B4-BE49-F238E27FC236}">
                  <a16:creationId xmlns:a16="http://schemas.microsoft.com/office/drawing/2014/main" id="{95385829-0AA1-9F4E-82F0-31095E7D2EF9}"/>
                </a:ext>
              </a:extLst>
            </p:cNvPr>
            <p:cNvPicPr>
              <a:picLocks noChangeAspect="1"/>
            </p:cNvPicPr>
            <p:nvPr/>
          </p:nvPicPr>
          <p:blipFill>
            <a:blip r:embed="rId3"/>
            <a:stretch>
              <a:fillRect/>
            </a:stretch>
          </p:blipFill>
          <p:spPr>
            <a:xfrm>
              <a:off x="5933584" y="3414422"/>
              <a:ext cx="316560" cy="308901"/>
            </a:xfrm>
            <a:prstGeom prst="rect">
              <a:avLst/>
            </a:prstGeom>
          </p:spPr>
        </p:pic>
        <p:pic>
          <p:nvPicPr>
            <p:cNvPr id="14" name="Picture 13">
              <a:extLst>
                <a:ext uri="{FF2B5EF4-FFF2-40B4-BE49-F238E27FC236}">
                  <a16:creationId xmlns:a16="http://schemas.microsoft.com/office/drawing/2014/main" id="{689EE718-07B3-2B4C-B2E1-00F320B04527}"/>
                </a:ext>
              </a:extLst>
            </p:cNvPr>
            <p:cNvPicPr>
              <a:picLocks noChangeAspect="1"/>
            </p:cNvPicPr>
            <p:nvPr/>
          </p:nvPicPr>
          <p:blipFill>
            <a:blip r:embed="rId3"/>
            <a:stretch>
              <a:fillRect/>
            </a:stretch>
          </p:blipFill>
          <p:spPr>
            <a:xfrm>
              <a:off x="7928483" y="3414422"/>
              <a:ext cx="316560" cy="308901"/>
            </a:xfrm>
            <a:prstGeom prst="rect">
              <a:avLst/>
            </a:prstGeom>
          </p:spPr>
        </p:pic>
        <p:pic>
          <p:nvPicPr>
            <p:cNvPr id="16" name="Picture 15">
              <a:extLst>
                <a:ext uri="{FF2B5EF4-FFF2-40B4-BE49-F238E27FC236}">
                  <a16:creationId xmlns:a16="http://schemas.microsoft.com/office/drawing/2014/main" id="{4C621EF2-1639-D042-A40D-521486CEED95}"/>
                </a:ext>
              </a:extLst>
            </p:cNvPr>
            <p:cNvPicPr>
              <a:picLocks noChangeAspect="1"/>
            </p:cNvPicPr>
            <p:nvPr/>
          </p:nvPicPr>
          <p:blipFill>
            <a:blip r:embed="rId3"/>
            <a:stretch>
              <a:fillRect/>
            </a:stretch>
          </p:blipFill>
          <p:spPr>
            <a:xfrm>
              <a:off x="7928483" y="3777263"/>
              <a:ext cx="316560" cy="308901"/>
            </a:xfrm>
            <a:prstGeom prst="rect">
              <a:avLst/>
            </a:prstGeom>
          </p:spPr>
        </p:pic>
        <p:pic>
          <p:nvPicPr>
            <p:cNvPr id="17" name="Picture 16">
              <a:extLst>
                <a:ext uri="{FF2B5EF4-FFF2-40B4-BE49-F238E27FC236}">
                  <a16:creationId xmlns:a16="http://schemas.microsoft.com/office/drawing/2014/main" id="{45374253-C5AB-9E4B-9DA9-096DAFFD9C14}"/>
                </a:ext>
              </a:extLst>
            </p:cNvPr>
            <p:cNvPicPr>
              <a:picLocks noChangeAspect="1"/>
            </p:cNvPicPr>
            <p:nvPr/>
          </p:nvPicPr>
          <p:blipFill>
            <a:blip r:embed="rId3"/>
            <a:stretch>
              <a:fillRect/>
            </a:stretch>
          </p:blipFill>
          <p:spPr>
            <a:xfrm>
              <a:off x="7928483" y="4148797"/>
              <a:ext cx="316560" cy="308901"/>
            </a:xfrm>
            <a:prstGeom prst="rect">
              <a:avLst/>
            </a:prstGeom>
          </p:spPr>
        </p:pic>
        <p:pic>
          <p:nvPicPr>
            <p:cNvPr id="18" name="Picture 17">
              <a:extLst>
                <a:ext uri="{FF2B5EF4-FFF2-40B4-BE49-F238E27FC236}">
                  <a16:creationId xmlns:a16="http://schemas.microsoft.com/office/drawing/2014/main" id="{5DE8F20E-EC0F-AC40-9DAD-DD74AC112717}"/>
                </a:ext>
              </a:extLst>
            </p:cNvPr>
            <p:cNvPicPr>
              <a:picLocks noChangeAspect="1"/>
            </p:cNvPicPr>
            <p:nvPr/>
          </p:nvPicPr>
          <p:blipFill>
            <a:blip r:embed="rId3"/>
            <a:stretch>
              <a:fillRect/>
            </a:stretch>
          </p:blipFill>
          <p:spPr>
            <a:xfrm>
              <a:off x="7928483" y="4520261"/>
              <a:ext cx="316560" cy="308901"/>
            </a:xfrm>
            <a:prstGeom prst="rect">
              <a:avLst/>
            </a:prstGeom>
          </p:spPr>
        </p:pic>
        <p:pic>
          <p:nvPicPr>
            <p:cNvPr id="19" name="Picture 18">
              <a:extLst>
                <a:ext uri="{FF2B5EF4-FFF2-40B4-BE49-F238E27FC236}">
                  <a16:creationId xmlns:a16="http://schemas.microsoft.com/office/drawing/2014/main" id="{AB92CAC1-EC54-0E41-A23D-DBCCA19B3DD9}"/>
                </a:ext>
              </a:extLst>
            </p:cNvPr>
            <p:cNvPicPr>
              <a:picLocks noChangeAspect="1"/>
            </p:cNvPicPr>
            <p:nvPr/>
          </p:nvPicPr>
          <p:blipFill>
            <a:blip r:embed="rId3"/>
            <a:stretch>
              <a:fillRect/>
            </a:stretch>
          </p:blipFill>
          <p:spPr>
            <a:xfrm>
              <a:off x="7928483" y="4890029"/>
              <a:ext cx="316560" cy="308901"/>
            </a:xfrm>
            <a:prstGeom prst="rect">
              <a:avLst/>
            </a:prstGeom>
          </p:spPr>
        </p:pic>
        <p:pic>
          <p:nvPicPr>
            <p:cNvPr id="20" name="Picture 19">
              <a:extLst>
                <a:ext uri="{FF2B5EF4-FFF2-40B4-BE49-F238E27FC236}">
                  <a16:creationId xmlns:a16="http://schemas.microsoft.com/office/drawing/2014/main" id="{6C96E9C5-523A-C443-9190-46E0EE62C4F2}"/>
                </a:ext>
              </a:extLst>
            </p:cNvPr>
            <p:cNvPicPr>
              <a:picLocks noChangeAspect="1"/>
            </p:cNvPicPr>
            <p:nvPr/>
          </p:nvPicPr>
          <p:blipFill>
            <a:blip r:embed="rId3"/>
            <a:stretch>
              <a:fillRect/>
            </a:stretch>
          </p:blipFill>
          <p:spPr>
            <a:xfrm>
              <a:off x="7928483" y="5259796"/>
              <a:ext cx="316560" cy="308901"/>
            </a:xfrm>
            <a:prstGeom prst="rect">
              <a:avLst/>
            </a:prstGeom>
          </p:spPr>
        </p:pic>
        <p:pic>
          <p:nvPicPr>
            <p:cNvPr id="21" name="Picture 20">
              <a:extLst>
                <a:ext uri="{FF2B5EF4-FFF2-40B4-BE49-F238E27FC236}">
                  <a16:creationId xmlns:a16="http://schemas.microsoft.com/office/drawing/2014/main" id="{88386A21-CAFC-664D-BD1D-C015ED3733AA}"/>
                </a:ext>
              </a:extLst>
            </p:cNvPr>
            <p:cNvPicPr>
              <a:picLocks noChangeAspect="1"/>
            </p:cNvPicPr>
            <p:nvPr/>
          </p:nvPicPr>
          <p:blipFill>
            <a:blip r:embed="rId3"/>
            <a:stretch>
              <a:fillRect/>
            </a:stretch>
          </p:blipFill>
          <p:spPr>
            <a:xfrm>
              <a:off x="7928483" y="5629563"/>
              <a:ext cx="316560" cy="308901"/>
            </a:xfrm>
            <a:prstGeom prst="rect">
              <a:avLst/>
            </a:prstGeom>
          </p:spPr>
        </p:pic>
        <p:pic>
          <p:nvPicPr>
            <p:cNvPr id="22" name="Picture 21">
              <a:extLst>
                <a:ext uri="{FF2B5EF4-FFF2-40B4-BE49-F238E27FC236}">
                  <a16:creationId xmlns:a16="http://schemas.microsoft.com/office/drawing/2014/main" id="{12AC1490-8ADC-054E-855F-B4988107C9E0}"/>
                </a:ext>
              </a:extLst>
            </p:cNvPr>
            <p:cNvPicPr>
              <a:picLocks noChangeAspect="1"/>
            </p:cNvPicPr>
            <p:nvPr/>
          </p:nvPicPr>
          <p:blipFill>
            <a:blip r:embed="rId3"/>
            <a:stretch>
              <a:fillRect/>
            </a:stretch>
          </p:blipFill>
          <p:spPr>
            <a:xfrm>
              <a:off x="5933584" y="3782099"/>
              <a:ext cx="316560" cy="308901"/>
            </a:xfrm>
            <a:prstGeom prst="rect">
              <a:avLst/>
            </a:prstGeom>
          </p:spPr>
        </p:pic>
        <p:pic>
          <p:nvPicPr>
            <p:cNvPr id="23" name="Picture 22">
              <a:extLst>
                <a:ext uri="{FF2B5EF4-FFF2-40B4-BE49-F238E27FC236}">
                  <a16:creationId xmlns:a16="http://schemas.microsoft.com/office/drawing/2014/main" id="{14E66D57-1CB6-A743-966A-ABD4021546E9}"/>
                </a:ext>
              </a:extLst>
            </p:cNvPr>
            <p:cNvPicPr>
              <a:picLocks noChangeAspect="1"/>
            </p:cNvPicPr>
            <p:nvPr/>
          </p:nvPicPr>
          <p:blipFill>
            <a:blip r:embed="rId3"/>
            <a:stretch>
              <a:fillRect/>
            </a:stretch>
          </p:blipFill>
          <p:spPr>
            <a:xfrm>
              <a:off x="5933584" y="4148796"/>
              <a:ext cx="316560" cy="308901"/>
            </a:xfrm>
            <a:prstGeom prst="rect">
              <a:avLst/>
            </a:prstGeom>
          </p:spPr>
        </p:pic>
      </p:grpSp>
    </p:spTree>
    <p:extLst>
      <p:ext uri="{BB962C8B-B14F-4D97-AF65-F5344CB8AC3E}">
        <p14:creationId xmlns:p14="http://schemas.microsoft.com/office/powerpoint/2010/main" val="203485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808"/>
            <a:ext cx="9144000" cy="1328705"/>
          </a:xfrm>
          <a:prstGeom prst="rect">
            <a:avLst/>
          </a:prstGeom>
          <a:solidFill>
            <a:srgbClr val="0000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80999" y="186028"/>
            <a:ext cx="7865533" cy="677108"/>
          </a:xfrm>
          <a:prstGeom prst="rect">
            <a:avLst/>
          </a:prstGeom>
          <a:noFill/>
        </p:spPr>
        <p:txBody>
          <a:bodyPr wrap="square" rtlCol="0">
            <a:spAutoFit/>
          </a:bodyPr>
          <a:lstStyle/>
          <a:p>
            <a:r>
              <a:rPr lang="en-US" sz="3800" dirty="0">
                <a:solidFill>
                  <a:schemeClr val="bg1"/>
                </a:solidFill>
                <a:latin typeface="Calibri"/>
              </a:rPr>
              <a:t>How does yoga therapy work?</a:t>
            </a:r>
          </a:p>
        </p:txBody>
      </p:sp>
      <p:sp>
        <p:nvSpPr>
          <p:cNvPr id="9" name="TextBox 8"/>
          <p:cNvSpPr txBox="1"/>
          <p:nvPr/>
        </p:nvSpPr>
        <p:spPr>
          <a:xfrm>
            <a:off x="228601" y="1604559"/>
            <a:ext cx="4660900" cy="4801314"/>
          </a:xfrm>
          <a:prstGeom prst="rect">
            <a:avLst/>
          </a:prstGeom>
          <a:noFill/>
        </p:spPr>
        <p:txBody>
          <a:bodyPr wrap="square" rtlCol="0">
            <a:spAutoFit/>
          </a:bodyPr>
          <a:lstStyle/>
          <a:p>
            <a:r>
              <a:rPr lang="en-US" sz="3400" b="1" dirty="0">
                <a:solidFill>
                  <a:srgbClr val="000000"/>
                </a:solidFill>
              </a:rPr>
              <a:t>Biopsychosocial-spiritual methodology</a:t>
            </a:r>
          </a:p>
          <a:p>
            <a:pPr marL="457200" indent="-457200">
              <a:buFont typeface="Arial"/>
              <a:buChar char="•"/>
            </a:pPr>
            <a:r>
              <a:rPr lang="en-US" sz="3400" dirty="0">
                <a:solidFill>
                  <a:srgbClr val="000000"/>
                </a:solidFill>
              </a:rPr>
              <a:t>Musculoskeletal stretching &amp; strengthening</a:t>
            </a:r>
          </a:p>
          <a:p>
            <a:pPr marL="457200" indent="-457200">
              <a:buFont typeface="Arial"/>
              <a:buChar char="•"/>
            </a:pPr>
            <a:r>
              <a:rPr lang="en-US" sz="3400" dirty="0">
                <a:solidFill>
                  <a:srgbClr val="000000"/>
                </a:solidFill>
              </a:rPr>
              <a:t>Changed neurological processing</a:t>
            </a:r>
          </a:p>
          <a:p>
            <a:pPr marL="457200" indent="-457200">
              <a:buFont typeface="Arial"/>
              <a:buChar char="•"/>
            </a:pPr>
            <a:r>
              <a:rPr lang="en-US" sz="3400" dirty="0">
                <a:solidFill>
                  <a:srgbClr val="000000"/>
                </a:solidFill>
              </a:rPr>
              <a:t>Nervous system regulation</a:t>
            </a:r>
          </a:p>
        </p:txBody>
      </p:sp>
      <p:sp>
        <p:nvSpPr>
          <p:cNvPr id="2" name="Oval 1"/>
          <p:cNvSpPr/>
          <p:nvPr/>
        </p:nvSpPr>
        <p:spPr>
          <a:xfrm>
            <a:off x="6434667" y="863136"/>
            <a:ext cx="2116666" cy="125353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0" name="Diagram 9"/>
          <p:cNvGraphicFramePr/>
          <p:nvPr>
            <p:extLst>
              <p:ext uri="{D42A27DB-BD31-4B8C-83A1-F6EECF244321}">
                <p14:modId xmlns:p14="http://schemas.microsoft.com/office/powerpoint/2010/main" val="1776520214"/>
              </p:ext>
            </p:extLst>
          </p:nvPr>
        </p:nvGraphicFramePr>
        <p:xfrm>
          <a:off x="3238496" y="322096"/>
          <a:ext cx="7514168" cy="6417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614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3279</TotalTime>
  <Words>592</Words>
  <Application>Microsoft Macintosh PowerPoint</Application>
  <PresentationFormat>On-screen Show (4:3)</PresentationFormat>
  <Paragraphs>146</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Bradley Hand Bold</vt:lpstr>
      <vt:lpstr>Calibri</vt:lpstr>
      <vt:lpstr>Courier New</vt:lpstr>
      <vt:lpstr>Garamond</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 Wilson Design, Inc.</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Wilson User</dc:creator>
  <cp:lastModifiedBy>Laurie Hyland Robertson</cp:lastModifiedBy>
  <cp:revision>94</cp:revision>
  <dcterms:created xsi:type="dcterms:W3CDTF">2018-04-27T17:01:00Z</dcterms:created>
  <dcterms:modified xsi:type="dcterms:W3CDTF">2018-08-02T16:33:16Z</dcterms:modified>
</cp:coreProperties>
</file>